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handoutMasterIdLst>
    <p:handoutMasterId r:id="rId31"/>
  </p:handoutMasterIdLst>
  <p:sldIdLst>
    <p:sldId id="256" r:id="rId2"/>
    <p:sldId id="36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82" r:id="rId19"/>
    <p:sldId id="272" r:id="rId20"/>
    <p:sldId id="273" r:id="rId21"/>
    <p:sldId id="274" r:id="rId22"/>
    <p:sldId id="275" r:id="rId23"/>
    <p:sldId id="276" r:id="rId24"/>
    <p:sldId id="277" r:id="rId25"/>
    <p:sldId id="278" r:id="rId26"/>
    <p:sldId id="280" r:id="rId27"/>
    <p:sldId id="281" r:id="rId28"/>
    <p:sldId id="369" r:id="rId29"/>
  </p:sldIdLst>
  <p:sldSz cx="12192000" cy="6858000"/>
  <p:notesSz cx="6858000" cy="9144000"/>
  <p:embeddedFontLst>
    <p:embeddedFont>
      <p:font typeface="Open Sans" pitchFamily="2" charset="0"/>
      <p:regular r:id="rId32"/>
      <p:bold r:id="rId33"/>
      <p:italic r:id="rId34"/>
      <p:boldItalic r:id="rId35"/>
    </p:embeddedFont>
    <p:embeddedFont>
      <p:font typeface="Open Sans Medium" pitchFamily="2" charset="0"/>
      <p:regular r:id="rId36"/>
      <p:bold r:id="rId37"/>
      <p:italic r:id="rId38"/>
      <p:boldItalic r:id="rId39"/>
    </p:embeddedFont>
    <p:embeddedFont>
      <p:font typeface="Open Sans SemiBold" pitchFamily="2" charset="0"/>
      <p:regular r:id="rId40"/>
      <p:bold r:id="rId41"/>
      <p:italic r:id="rId42"/>
      <p:boldItalic r:id="rId43"/>
    </p:embeddedFont>
    <p:embeddedFont>
      <p:font typeface="Poppins" panose="00000500000000000000" pitchFamily="2" charset="0"/>
      <p:regular r:id="rId44"/>
      <p:bold r:id="rId45"/>
      <p:italic r:id="rId46"/>
      <p:boldItalic r:id="rId47"/>
    </p:embeddedFont>
    <p:embeddedFont>
      <p:font typeface="Poppins ExtraBold" panose="00000900000000000000" pitchFamily="2" charset="0"/>
      <p:bold r:id="rId48"/>
      <p:italic r:id="rId49"/>
      <p:boldItalic r:id="rId50"/>
    </p:embeddedFont>
    <p:embeddedFont>
      <p:font typeface="Poppins Medium" panose="00000600000000000000" pitchFamily="2" charset="0"/>
      <p:regular r:id="rId51"/>
      <p:bold r:id="rId52"/>
      <p:italic r:id="rId53"/>
      <p:boldItalic r:id="rId54"/>
    </p:embeddedFont>
    <p:embeddedFont>
      <p:font typeface="Poppins SemiBold" panose="00000700000000000000" pitchFamily="2"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56">
          <p15:clr>
            <a:srgbClr val="A4A3A4"/>
          </p15:clr>
        </p15:guide>
        <p15:guide id="2" pos="360">
          <p15:clr>
            <a:srgbClr val="A4A3A4"/>
          </p15:clr>
        </p15:guide>
      </p15:sldGuideLst>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0" roundtripDataSignature="AMtx7mgwkKsZGJ1KHJyQNTHWGztBSsyS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4B38"/>
    <a:srgbClr val="E58377"/>
    <a:srgbClr val="F3F0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A36AF8-6727-4341-B31B-21EAEAB48AB2}" v="22" dt="2024-12-20T15:10:19.285"/>
  </p1510:revLst>
</p1510:revInfo>
</file>

<file path=ppt/tableStyles.xml><?xml version="1.0" encoding="utf-8"?>
<a:tblStyleLst xmlns:a="http://schemas.openxmlformats.org/drawingml/2006/main" def="{1AD2A719-A1CE-49ED-BC48-09451F343099}">
  <a:tblStyle styleId="{1AD2A719-A1CE-49ED-BC48-09451F34309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23" autoAdjust="0"/>
    <p:restoredTop sz="84314" autoAdjust="0"/>
  </p:normalViewPr>
  <p:slideViewPr>
    <p:cSldViewPr snapToGrid="0">
      <p:cViewPr varScale="1">
        <p:scale>
          <a:sx n="42" d="100"/>
          <a:sy n="42" d="100"/>
        </p:scale>
        <p:origin x="1660" y="260"/>
      </p:cViewPr>
      <p:guideLst>
        <p:guide orient="horz" pos="4056"/>
        <p:guide pos="360"/>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font" Target="fonts/font24.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8" Type="http://schemas.openxmlformats.org/officeDocument/2006/relationships/font" Target="fonts/font27.fntdata"/><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font" Target="fonts/font25.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54" Type="http://schemas.openxmlformats.org/officeDocument/2006/relationships/font" Target="fonts/font23.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font" Target="fonts/font26.fntdata"/><Relationship Id="rId10" Type="http://schemas.openxmlformats.org/officeDocument/2006/relationships/slide" Target="slides/slide9.xml"/><Relationship Id="rId31" Type="http://schemas.openxmlformats.org/officeDocument/2006/relationships/handoutMaster" Target="handoutMasters/handoutMaster1.xml"/><Relationship Id="rId44" Type="http://schemas.openxmlformats.org/officeDocument/2006/relationships/font" Target="fonts/font13.fntdata"/><Relationship Id="rId52" Type="http://schemas.openxmlformats.org/officeDocument/2006/relationships/font" Target="fonts/font21.fntdata"/><Relationship Id="rId60" Type="http://customschemas.google.com/relationships/presentationmetadata" Target="metadata"/><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e Yancey" userId="da350038-5415-440d-a3a0-39230d3f8ae8" providerId="ADAL" clId="{9EA36AF8-6727-4341-B31B-21EAEAB48AB2}"/>
    <pc:docChg chg="undo custSel addSld delSld modSld modMainMaster">
      <pc:chgData name="Elise Yancey" userId="da350038-5415-440d-a3a0-39230d3f8ae8" providerId="ADAL" clId="{9EA36AF8-6727-4341-B31B-21EAEAB48AB2}" dt="2024-12-20T15:11:38.388" v="766" actId="1076"/>
      <pc:docMkLst>
        <pc:docMk/>
      </pc:docMkLst>
      <pc:sldChg chg="new del">
        <pc:chgData name="Elise Yancey" userId="da350038-5415-440d-a3a0-39230d3f8ae8" providerId="ADAL" clId="{9EA36AF8-6727-4341-B31B-21EAEAB48AB2}" dt="2024-12-19T22:13:14.917" v="1" actId="47"/>
        <pc:sldMkLst>
          <pc:docMk/>
          <pc:sldMk cId="73289947" sldId="369"/>
        </pc:sldMkLst>
      </pc:sldChg>
      <pc:sldChg chg="addSp delSp modSp new mod">
        <pc:chgData name="Elise Yancey" userId="da350038-5415-440d-a3a0-39230d3f8ae8" providerId="ADAL" clId="{9EA36AF8-6727-4341-B31B-21EAEAB48AB2}" dt="2024-12-20T15:11:38.388" v="766" actId="1076"/>
        <pc:sldMkLst>
          <pc:docMk/>
          <pc:sldMk cId="3023830489" sldId="369"/>
        </pc:sldMkLst>
        <pc:spChg chg="add mod ord">
          <ac:chgData name="Elise Yancey" userId="da350038-5415-440d-a3a0-39230d3f8ae8" providerId="ADAL" clId="{9EA36AF8-6727-4341-B31B-21EAEAB48AB2}" dt="2024-12-20T15:08:23.576" v="713"/>
          <ac:spMkLst>
            <pc:docMk/>
            <pc:sldMk cId="3023830489" sldId="369"/>
            <ac:spMk id="5" creationId="{EF33F61A-5F72-2C49-D61D-4F952EDB3AA9}"/>
          </ac:spMkLst>
        </pc:spChg>
        <pc:spChg chg="add del mod">
          <ac:chgData name="Elise Yancey" userId="da350038-5415-440d-a3a0-39230d3f8ae8" providerId="ADAL" clId="{9EA36AF8-6727-4341-B31B-21EAEAB48AB2}" dt="2024-12-20T15:02:05.500" v="421" actId="207"/>
          <ac:spMkLst>
            <pc:docMk/>
            <pc:sldMk cId="3023830489" sldId="369"/>
            <ac:spMk id="10" creationId="{A92208B2-BB8C-C5A2-5C36-7F72EFDEDEC6}"/>
          </ac:spMkLst>
        </pc:spChg>
        <pc:spChg chg="add mod">
          <ac:chgData name="Elise Yancey" userId="da350038-5415-440d-a3a0-39230d3f8ae8" providerId="ADAL" clId="{9EA36AF8-6727-4341-B31B-21EAEAB48AB2}" dt="2024-12-20T14:44:45.761" v="197" actId="14100"/>
          <ac:spMkLst>
            <pc:docMk/>
            <pc:sldMk cId="3023830489" sldId="369"/>
            <ac:spMk id="11" creationId="{1227CBB6-9459-6978-817B-59A3FCEB63F7}"/>
          </ac:spMkLst>
        </pc:spChg>
        <pc:spChg chg="add mod">
          <ac:chgData name="Elise Yancey" userId="da350038-5415-440d-a3a0-39230d3f8ae8" providerId="ADAL" clId="{9EA36AF8-6727-4341-B31B-21EAEAB48AB2}" dt="2024-12-20T14:59:37.642" v="342" actId="404"/>
          <ac:spMkLst>
            <pc:docMk/>
            <pc:sldMk cId="3023830489" sldId="369"/>
            <ac:spMk id="12" creationId="{C5CA3D4C-F7F8-A124-8DCA-321F0609C251}"/>
          </ac:spMkLst>
        </pc:spChg>
        <pc:spChg chg="add mod">
          <ac:chgData name="Elise Yancey" userId="da350038-5415-440d-a3a0-39230d3f8ae8" providerId="ADAL" clId="{9EA36AF8-6727-4341-B31B-21EAEAB48AB2}" dt="2024-12-20T14:58:10.215" v="251" actId="164"/>
          <ac:spMkLst>
            <pc:docMk/>
            <pc:sldMk cId="3023830489" sldId="369"/>
            <ac:spMk id="13" creationId="{BFF3BF8B-DEC0-D1B6-A0F9-4F016EB1502C}"/>
          </ac:spMkLst>
        </pc:spChg>
        <pc:spChg chg="mod">
          <ac:chgData name="Elise Yancey" userId="da350038-5415-440d-a3a0-39230d3f8ae8" providerId="ADAL" clId="{9EA36AF8-6727-4341-B31B-21EAEAB48AB2}" dt="2024-12-20T14:59:31.056" v="341" actId="404"/>
          <ac:spMkLst>
            <pc:docMk/>
            <pc:sldMk cId="3023830489" sldId="369"/>
            <ac:spMk id="16" creationId="{DE4C17C4-6514-6786-B25E-12F59C7EE0F4}"/>
          </ac:spMkLst>
        </pc:spChg>
        <pc:spChg chg="mod">
          <ac:chgData name="Elise Yancey" userId="da350038-5415-440d-a3a0-39230d3f8ae8" providerId="ADAL" clId="{9EA36AF8-6727-4341-B31B-21EAEAB48AB2}" dt="2024-12-20T14:58:45.383" v="279" actId="20577"/>
          <ac:spMkLst>
            <pc:docMk/>
            <pc:sldMk cId="3023830489" sldId="369"/>
            <ac:spMk id="17" creationId="{6EFACB05-BBFF-8902-989D-E4D8F5BFB206}"/>
          </ac:spMkLst>
        </pc:spChg>
        <pc:spChg chg="add mod">
          <ac:chgData name="Elise Yancey" userId="da350038-5415-440d-a3a0-39230d3f8ae8" providerId="ADAL" clId="{9EA36AF8-6727-4341-B31B-21EAEAB48AB2}" dt="2024-12-20T15:03:40.025" v="427" actId="1036"/>
          <ac:spMkLst>
            <pc:docMk/>
            <pc:sldMk cId="3023830489" sldId="369"/>
            <ac:spMk id="18" creationId="{6EC047C1-0087-F645-3045-DA6345234809}"/>
          </ac:spMkLst>
        </pc:spChg>
        <pc:spChg chg="add mod">
          <ac:chgData name="Elise Yancey" userId="da350038-5415-440d-a3a0-39230d3f8ae8" providerId="ADAL" clId="{9EA36AF8-6727-4341-B31B-21EAEAB48AB2}" dt="2024-12-20T15:07:22.745" v="706" actId="1076"/>
          <ac:spMkLst>
            <pc:docMk/>
            <pc:sldMk cId="3023830489" sldId="369"/>
            <ac:spMk id="22" creationId="{23E67F53-A7EF-AF19-4A8C-109FE751737D}"/>
          </ac:spMkLst>
        </pc:spChg>
        <pc:spChg chg="add mod">
          <ac:chgData name="Elise Yancey" userId="da350038-5415-440d-a3a0-39230d3f8ae8" providerId="ADAL" clId="{9EA36AF8-6727-4341-B31B-21EAEAB48AB2}" dt="2024-12-20T15:10:19.285" v="733" actId="164"/>
          <ac:spMkLst>
            <pc:docMk/>
            <pc:sldMk cId="3023830489" sldId="369"/>
            <ac:spMk id="24" creationId="{6D48B0B0-47FA-AC08-6F1F-F17D7D3CA42B}"/>
          </ac:spMkLst>
        </pc:spChg>
        <pc:spChg chg="add mod">
          <ac:chgData name="Elise Yancey" userId="da350038-5415-440d-a3a0-39230d3f8ae8" providerId="ADAL" clId="{9EA36AF8-6727-4341-B31B-21EAEAB48AB2}" dt="2024-12-20T15:09:33.109" v="727" actId="164"/>
          <ac:spMkLst>
            <pc:docMk/>
            <pc:sldMk cId="3023830489" sldId="369"/>
            <ac:spMk id="26" creationId="{9CFE3E5A-7D62-6D99-9151-3A132DA1F0B3}"/>
          </ac:spMkLst>
        </pc:spChg>
        <pc:spChg chg="add mod">
          <ac:chgData name="Elise Yancey" userId="da350038-5415-440d-a3a0-39230d3f8ae8" providerId="ADAL" clId="{9EA36AF8-6727-4341-B31B-21EAEAB48AB2}" dt="2024-12-20T15:10:14.403" v="732" actId="1076"/>
          <ac:spMkLst>
            <pc:docMk/>
            <pc:sldMk cId="3023830489" sldId="369"/>
            <ac:spMk id="28" creationId="{703C1ECE-8F88-45BC-4C12-EAB6BD4E4EED}"/>
          </ac:spMkLst>
        </pc:spChg>
        <pc:grpChg chg="add mod">
          <ac:chgData name="Elise Yancey" userId="da350038-5415-440d-a3a0-39230d3f8ae8" providerId="ADAL" clId="{9EA36AF8-6727-4341-B31B-21EAEAB48AB2}" dt="2024-12-20T14:58:15.761" v="267" actId="1035"/>
          <ac:grpSpMkLst>
            <pc:docMk/>
            <pc:sldMk cId="3023830489" sldId="369"/>
            <ac:grpSpMk id="14" creationId="{B087FBEF-9FF9-B57F-C8DC-BB0EFEBFC087}"/>
          </ac:grpSpMkLst>
        </pc:grpChg>
        <pc:grpChg chg="add mod">
          <ac:chgData name="Elise Yancey" userId="da350038-5415-440d-a3a0-39230d3f8ae8" providerId="ADAL" clId="{9EA36AF8-6727-4341-B31B-21EAEAB48AB2}" dt="2024-12-20T14:58:42.030" v="272" actId="1076"/>
          <ac:grpSpMkLst>
            <pc:docMk/>
            <pc:sldMk cId="3023830489" sldId="369"/>
            <ac:grpSpMk id="15" creationId="{C3A69D58-20AE-9B43-354C-59F136E7F78C}"/>
          </ac:grpSpMkLst>
        </pc:grpChg>
        <pc:grpChg chg="add mod">
          <ac:chgData name="Elise Yancey" userId="da350038-5415-440d-a3a0-39230d3f8ae8" providerId="ADAL" clId="{9EA36AF8-6727-4341-B31B-21EAEAB48AB2}" dt="2024-12-20T15:11:12.178" v="762" actId="1035"/>
          <ac:grpSpMkLst>
            <pc:docMk/>
            <pc:sldMk cId="3023830489" sldId="369"/>
            <ac:grpSpMk id="29" creationId="{06A549C6-55FA-D5C0-B0BC-CA6428E2E0B9}"/>
          </ac:grpSpMkLst>
        </pc:grpChg>
        <pc:grpChg chg="add mod">
          <ac:chgData name="Elise Yancey" userId="da350038-5415-440d-a3a0-39230d3f8ae8" providerId="ADAL" clId="{9EA36AF8-6727-4341-B31B-21EAEAB48AB2}" dt="2024-12-20T15:09:29.525" v="726" actId="164"/>
          <ac:grpSpMkLst>
            <pc:docMk/>
            <pc:sldMk cId="3023830489" sldId="369"/>
            <ac:grpSpMk id="30" creationId="{A43802DA-26E2-D3C2-ED99-323A33B328C7}"/>
          </ac:grpSpMkLst>
        </pc:grpChg>
        <pc:grpChg chg="add mod">
          <ac:chgData name="Elise Yancey" userId="da350038-5415-440d-a3a0-39230d3f8ae8" providerId="ADAL" clId="{9EA36AF8-6727-4341-B31B-21EAEAB48AB2}" dt="2024-12-20T15:11:12.178" v="762" actId="1035"/>
          <ac:grpSpMkLst>
            <pc:docMk/>
            <pc:sldMk cId="3023830489" sldId="369"/>
            <ac:grpSpMk id="31" creationId="{34958B74-5681-0798-BC1F-8E62DE009B08}"/>
          </ac:grpSpMkLst>
        </pc:grpChg>
        <pc:grpChg chg="add mod">
          <ac:chgData name="Elise Yancey" userId="da350038-5415-440d-a3a0-39230d3f8ae8" providerId="ADAL" clId="{9EA36AF8-6727-4341-B31B-21EAEAB48AB2}" dt="2024-12-20T15:11:12.178" v="762" actId="1035"/>
          <ac:grpSpMkLst>
            <pc:docMk/>
            <pc:sldMk cId="3023830489" sldId="369"/>
            <ac:grpSpMk id="32" creationId="{C599A752-F411-EFCB-8C4A-A28DD17AFF94}"/>
          </ac:grpSpMkLst>
        </pc:grpChg>
        <pc:picChg chg="add mod modCrop">
          <ac:chgData name="Elise Yancey" userId="da350038-5415-440d-a3a0-39230d3f8ae8" providerId="ADAL" clId="{9EA36AF8-6727-4341-B31B-21EAEAB48AB2}" dt="2024-12-20T15:10:57.329" v="737" actId="1076"/>
          <ac:picMkLst>
            <pc:docMk/>
            <pc:sldMk cId="3023830489" sldId="369"/>
            <ac:picMk id="3" creationId="{ED5B64C4-B72A-251E-A26F-558B982B9EF2}"/>
          </ac:picMkLst>
        </pc:picChg>
        <pc:picChg chg="add del mod modCrop">
          <ac:chgData name="Elise Yancey" userId="da350038-5415-440d-a3a0-39230d3f8ae8" providerId="ADAL" clId="{9EA36AF8-6727-4341-B31B-21EAEAB48AB2}" dt="2024-12-20T15:03:52.849" v="428" actId="478"/>
          <ac:picMkLst>
            <pc:docMk/>
            <pc:sldMk cId="3023830489" sldId="369"/>
            <ac:picMk id="4" creationId="{D08D24B1-FACE-0F23-C92A-D7291C168B73}"/>
          </ac:picMkLst>
        </pc:picChg>
        <pc:picChg chg="add mod modCrop">
          <ac:chgData name="Elise Yancey" userId="da350038-5415-440d-a3a0-39230d3f8ae8" providerId="ADAL" clId="{9EA36AF8-6727-4341-B31B-21EAEAB48AB2}" dt="2024-12-20T15:10:19.285" v="733" actId="164"/>
          <ac:picMkLst>
            <pc:docMk/>
            <pc:sldMk cId="3023830489" sldId="369"/>
            <ac:picMk id="6" creationId="{BA8A36AA-C6BC-42FA-D4E4-7707550C2E44}"/>
          </ac:picMkLst>
        </pc:picChg>
        <pc:picChg chg="add mod modCrop">
          <ac:chgData name="Elise Yancey" userId="da350038-5415-440d-a3a0-39230d3f8ae8" providerId="ADAL" clId="{9EA36AF8-6727-4341-B31B-21EAEAB48AB2}" dt="2024-12-20T15:11:38.388" v="766" actId="1076"/>
          <ac:picMkLst>
            <pc:docMk/>
            <pc:sldMk cId="3023830489" sldId="369"/>
            <ac:picMk id="7" creationId="{61C6AAE7-29A6-763E-3AEE-19A431CE6A70}"/>
          </ac:picMkLst>
        </pc:picChg>
        <pc:picChg chg="add mod">
          <ac:chgData name="Elise Yancey" userId="da350038-5415-440d-a3a0-39230d3f8ae8" providerId="ADAL" clId="{9EA36AF8-6727-4341-B31B-21EAEAB48AB2}" dt="2024-12-20T14:42:27.932" v="116" actId="14100"/>
          <ac:picMkLst>
            <pc:docMk/>
            <pc:sldMk cId="3023830489" sldId="369"/>
            <ac:picMk id="9" creationId="{028B47CA-7459-494C-E62B-991BB736C16C}"/>
          </ac:picMkLst>
        </pc:picChg>
        <pc:picChg chg="add del mod">
          <ac:chgData name="Elise Yancey" userId="da350038-5415-440d-a3a0-39230d3f8ae8" providerId="ADAL" clId="{9EA36AF8-6727-4341-B31B-21EAEAB48AB2}" dt="2024-12-20T15:10:33.520" v="734" actId="478"/>
          <ac:picMkLst>
            <pc:docMk/>
            <pc:sldMk cId="3023830489" sldId="369"/>
            <ac:picMk id="19" creationId="{556FD659-FFFB-69C2-2F2E-2E0BA83A3741}"/>
          </ac:picMkLst>
        </pc:picChg>
        <pc:picChg chg="add mod modCrop">
          <ac:chgData name="Elise Yancey" userId="da350038-5415-440d-a3a0-39230d3f8ae8" providerId="ADAL" clId="{9EA36AF8-6727-4341-B31B-21EAEAB48AB2}" dt="2024-12-20T15:09:33.109" v="727" actId="164"/>
          <ac:picMkLst>
            <pc:docMk/>
            <pc:sldMk cId="3023830489" sldId="369"/>
            <ac:picMk id="20" creationId="{A12AC00B-35AB-D893-EBD0-F8A97EA4E91B}"/>
          </ac:picMkLst>
        </pc:picChg>
        <pc:picChg chg="add mod modCrop">
          <ac:chgData name="Elise Yancey" userId="da350038-5415-440d-a3a0-39230d3f8ae8" providerId="ADAL" clId="{9EA36AF8-6727-4341-B31B-21EAEAB48AB2}" dt="2024-12-20T15:09:19.845" v="723" actId="164"/>
          <ac:picMkLst>
            <pc:docMk/>
            <pc:sldMk cId="3023830489" sldId="369"/>
            <ac:picMk id="21" creationId="{87FE8A4E-4223-6CED-5C77-084C26D02FEB}"/>
          </ac:picMkLst>
        </pc:picChg>
      </pc:sldChg>
      <pc:sldMasterChg chg="modSldLayout">
        <pc:chgData name="Elise Yancey" userId="da350038-5415-440d-a3a0-39230d3f8ae8" providerId="ADAL" clId="{9EA36AF8-6727-4341-B31B-21EAEAB48AB2}" dt="2024-12-19T22:18:38.497" v="9" actId="478"/>
        <pc:sldMasterMkLst>
          <pc:docMk/>
          <pc:sldMasterMk cId="0" sldId="2147483648"/>
        </pc:sldMasterMkLst>
        <pc:sldLayoutChg chg="addSp delSp modSp mod">
          <pc:chgData name="Elise Yancey" userId="da350038-5415-440d-a3a0-39230d3f8ae8" providerId="ADAL" clId="{9EA36AF8-6727-4341-B31B-21EAEAB48AB2}" dt="2024-12-19T22:18:38.497" v="9" actId="478"/>
          <pc:sldLayoutMkLst>
            <pc:docMk/>
            <pc:sldMasterMk cId="0" sldId="2147483648"/>
            <pc:sldLayoutMk cId="3330857615" sldId="2147483711"/>
          </pc:sldLayoutMkLst>
          <pc:picChg chg="add del mod">
            <ac:chgData name="Elise Yancey" userId="da350038-5415-440d-a3a0-39230d3f8ae8" providerId="ADAL" clId="{9EA36AF8-6727-4341-B31B-21EAEAB48AB2}" dt="2024-12-19T22:18:38.497" v="9" actId="478"/>
            <ac:picMkLst>
              <pc:docMk/>
              <pc:sldMasterMk cId="0" sldId="2147483648"/>
              <pc:sldLayoutMk cId="3330857615" sldId="2147483711"/>
              <ac:picMk id="4" creationId="{825D9AC0-EC10-0361-552B-CCF640287169}"/>
            </ac:picMkLst>
          </pc:picChg>
          <pc:picChg chg="add del mod">
            <ac:chgData name="Elise Yancey" userId="da350038-5415-440d-a3a0-39230d3f8ae8" providerId="ADAL" clId="{9EA36AF8-6727-4341-B31B-21EAEAB48AB2}" dt="2024-12-19T22:14:16.644" v="4" actId="478"/>
            <ac:picMkLst>
              <pc:docMk/>
              <pc:sldMasterMk cId="0" sldId="2147483648"/>
              <pc:sldLayoutMk cId="3330857615" sldId="2147483711"/>
              <ac:picMk id="4" creationId="{C497D8FD-CE81-2BAD-BC0F-117EC94C5F0B}"/>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CC1175-FD1B-A93F-0B73-7C228DD9C4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C4CA4E3-EA25-6847-DC90-26DF974A3F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9A1E3B-86B1-4406-91ED-2F414216517B}" type="datetimeFigureOut">
              <a:rPr lang="en-US" smtClean="0"/>
              <a:t>12/19/2024</a:t>
            </a:fld>
            <a:endParaRPr lang="en-US"/>
          </a:p>
        </p:txBody>
      </p:sp>
      <p:sp>
        <p:nvSpPr>
          <p:cNvPr id="4" name="Footer Placeholder 3">
            <a:extLst>
              <a:ext uri="{FF2B5EF4-FFF2-40B4-BE49-F238E27FC236}">
                <a16:creationId xmlns:a16="http://schemas.microsoft.com/office/drawing/2014/main" id="{1AEAE849-D64A-09CD-0318-41AA413CF8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1ABD167-475A-F89A-C785-B302FACFFB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8F347C-18FD-4330-B840-D99621CC98B2}" type="slidenum">
              <a:rPr lang="en-US" smtClean="0"/>
              <a:t>‹#›</a:t>
            </a:fld>
            <a:endParaRPr lang="en-US"/>
          </a:p>
        </p:txBody>
      </p:sp>
    </p:spTree>
    <p:extLst>
      <p:ext uri="{BB962C8B-B14F-4D97-AF65-F5344CB8AC3E}">
        <p14:creationId xmlns:p14="http://schemas.microsoft.com/office/powerpoint/2010/main" val="3408218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r>
              <a:rPr lang="en-US" dirty="0"/>
              <a:t>If you think the No Surprises Act has your due diligence covered – think again. </a:t>
            </a:r>
          </a:p>
          <a:p>
            <a:pPr marL="171450" lvl="0" indent="-171450" algn="l" rtl="0">
              <a:spcBef>
                <a:spcPts val="0"/>
              </a:spcBef>
              <a:spcAft>
                <a:spcPts val="0"/>
              </a:spcAft>
              <a:buFont typeface="Arial" panose="020B0604020202020204" pitchFamily="34" charset="0"/>
              <a:buChar char="•"/>
            </a:pPr>
            <a:r>
              <a:rPr lang="en-US" dirty="0"/>
              <a:t>NSA does not include ground ambulance services.</a:t>
            </a:r>
          </a:p>
          <a:p>
            <a:pPr marL="171450" lvl="0" indent="-171450" algn="l" rtl="0">
              <a:spcBef>
                <a:spcPts val="0"/>
              </a:spcBef>
              <a:spcAft>
                <a:spcPts val="0"/>
              </a:spcAft>
              <a:buFont typeface="Arial" panose="020B0604020202020204" pitchFamily="34" charset="0"/>
              <a:buChar char="•"/>
            </a:pPr>
            <a:r>
              <a:rPr lang="en-US" dirty="0"/>
              <a:t>And yet they are among the most common sources of out-of-network bills</a:t>
            </a:r>
          </a:p>
          <a:p>
            <a:pPr marL="171450" lvl="0" indent="-171450" algn="l" rtl="0">
              <a:spcBef>
                <a:spcPts val="0"/>
              </a:spcBef>
              <a:spcAft>
                <a:spcPts val="0"/>
              </a:spcAft>
              <a:buFont typeface="Arial" panose="020B0604020202020204" pitchFamily="34" charset="0"/>
              <a:buChar char="•"/>
            </a:pPr>
            <a:r>
              <a:rPr lang="en-US" dirty="0"/>
              <a:t>79% of ground ambulance rides could result in an out-of-network bill</a:t>
            </a:r>
          </a:p>
          <a:p>
            <a:pPr marL="171450" lvl="0" indent="-171450" algn="l" rtl="0">
              <a:spcBef>
                <a:spcPts val="0"/>
              </a:spcBef>
              <a:spcAft>
                <a:spcPts val="0"/>
              </a:spcAft>
              <a:buFont typeface="Arial" panose="020B0604020202020204" pitchFamily="34" charset="0"/>
              <a:buChar char="•"/>
            </a:pPr>
            <a:r>
              <a:rPr lang="en-US" dirty="0"/>
              <a:t>With a max out-of-pocket limit of $9,100 for ACA-compliant benefit plans… </a:t>
            </a:r>
          </a:p>
          <a:p>
            <a:pPr marL="171450" lvl="0" indent="-171450" algn="l" rtl="0">
              <a:spcBef>
                <a:spcPts val="0"/>
              </a:spcBef>
              <a:spcAft>
                <a:spcPts val="0"/>
              </a:spcAft>
              <a:buFont typeface="Arial" panose="020B0604020202020204" pitchFamily="34" charset="0"/>
              <a:buChar char="•"/>
            </a:pPr>
            <a:r>
              <a:rPr lang="en-US" dirty="0"/>
              <a:t>this leaves employees at critical risk for large bills in the aftermath of a medical emergency</a:t>
            </a:r>
          </a:p>
          <a:p>
            <a:pPr marL="171450" lvl="0" indent="-171450" algn="l" rtl="0">
              <a:spcBef>
                <a:spcPts val="0"/>
              </a:spcBef>
              <a:spcAft>
                <a:spcPts val="0"/>
              </a:spcAft>
              <a:buFont typeface="Arial" panose="020B0604020202020204" pitchFamily="34" charset="0"/>
              <a:buChar char="•"/>
            </a:pPr>
            <a:endParaRPr lang="en-US" dirty="0"/>
          </a:p>
          <a:p>
            <a:pPr marL="171450" lvl="0" indent="-171450" algn="l" rtl="0">
              <a:spcBef>
                <a:spcPts val="0"/>
              </a:spcBef>
              <a:spcAft>
                <a:spcPts val="0"/>
              </a:spcAft>
              <a:buFont typeface="Arial" panose="020B0604020202020204" pitchFamily="34" charset="0"/>
              <a:buChar char="•"/>
            </a:pPr>
            <a:endParaRPr lang="en-US" dirty="0"/>
          </a:p>
          <a:p>
            <a:pPr marL="0" lvl="0" indent="0" algn="l" rtl="0">
              <a:spcBef>
                <a:spcPts val="0"/>
              </a:spcBef>
              <a:spcAft>
                <a:spcPts val="0"/>
              </a:spcAft>
              <a:buNone/>
            </a:pPr>
            <a:r>
              <a:rPr lang="en-US" dirty="0"/>
              <a:t>NOTE: Providers of air ambulance services can no longer “balance bill” an individual for an amount that exceeds federally mandated in-network limits of ACA-complaint group benefits plans</a:t>
            </a:r>
            <a:endParaRPr dirty="0"/>
          </a:p>
          <a:p>
            <a:pPr marL="0" lvl="0" indent="0" algn="l" rtl="0">
              <a:spcBef>
                <a:spcPts val="0"/>
              </a:spcBef>
              <a:spcAft>
                <a:spcPts val="0"/>
              </a:spcAft>
              <a:buNone/>
            </a:pPr>
            <a:endParaRPr dirty="0"/>
          </a:p>
        </p:txBody>
      </p:sp>
      <p:sp>
        <p:nvSpPr>
          <p:cNvPr id="273" name="Google Shape;27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MASA’s mission is “protecting families with compassion when others don’t.”</a:t>
            </a:r>
          </a:p>
          <a:p>
            <a:pPr marL="0" lvl="0" indent="0" algn="l" rtl="0">
              <a:spcBef>
                <a:spcPts val="0"/>
              </a:spcBef>
              <a:spcAft>
                <a:spcPts val="0"/>
              </a:spcAft>
              <a:buNone/>
            </a:pPr>
            <a:endParaRPr lang="en-US" dirty="0"/>
          </a:p>
          <a:p>
            <a:pPr marL="171450" lvl="0" indent="-171450" algn="l" rtl="0">
              <a:spcBef>
                <a:spcPts val="0"/>
              </a:spcBef>
              <a:spcAft>
                <a:spcPts val="0"/>
              </a:spcAft>
              <a:buFont typeface="Arial" panose="020B0604020202020204" pitchFamily="34" charset="0"/>
              <a:buChar char="•"/>
            </a:pPr>
            <a:r>
              <a:rPr lang="en-US" dirty="0"/>
              <a:t>We see this financial exposure left by major medical day after day in the testimonials we receive from our members.</a:t>
            </a:r>
          </a:p>
          <a:p>
            <a:pPr marL="171450" lvl="0" indent="-171450" algn="l" rtl="0">
              <a:spcBef>
                <a:spcPts val="0"/>
              </a:spcBef>
              <a:spcAft>
                <a:spcPts val="0"/>
              </a:spcAft>
              <a:buFont typeface="Arial" panose="020B0604020202020204" pitchFamily="34" charset="0"/>
              <a:buChar char="•"/>
            </a:pPr>
            <a:r>
              <a:rPr lang="en-US" dirty="0"/>
              <a:t>With MASA, you can feel confident you are adding real value and piece of mind to your employee benefit programs</a:t>
            </a:r>
            <a:endParaRPr dirty="0"/>
          </a:p>
        </p:txBody>
      </p:sp>
      <p:sp>
        <p:nvSpPr>
          <p:cNvPr id="286" name="Google Shape;28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r>
              <a:rPr lang="en-US" dirty="0"/>
              <a:t>MASA is easily bundled with core health benefits – offering a more comprehensive benefits program</a:t>
            </a:r>
          </a:p>
          <a:p>
            <a:pPr marL="171450" lvl="0" indent="-171450" algn="l" rtl="0">
              <a:spcBef>
                <a:spcPts val="0"/>
              </a:spcBef>
              <a:spcAft>
                <a:spcPts val="0"/>
              </a:spcAft>
              <a:buFont typeface="Arial" panose="020B0604020202020204" pitchFamily="34" charset="0"/>
              <a:buChar char="•"/>
            </a:pPr>
            <a:r>
              <a:rPr lang="en-US" dirty="0"/>
              <a:t>We work with…</a:t>
            </a:r>
          </a:p>
          <a:p>
            <a:pPr marL="628650" lvl="1" indent="-171450" algn="l" rtl="0">
              <a:spcBef>
                <a:spcPts val="0"/>
              </a:spcBef>
              <a:spcAft>
                <a:spcPts val="0"/>
              </a:spcAft>
              <a:buFont typeface="Arial" panose="020B0604020202020204" pitchFamily="34" charset="0"/>
              <a:buChar char="•"/>
            </a:pPr>
            <a:r>
              <a:rPr lang="en-US" dirty="0"/>
              <a:t>Over 700 broker and consulting groups nationwide</a:t>
            </a:r>
          </a:p>
          <a:p>
            <a:pPr marL="628650" lvl="1" indent="-171450" algn="l" rtl="0">
              <a:spcBef>
                <a:spcPts val="0"/>
              </a:spcBef>
              <a:spcAft>
                <a:spcPts val="0"/>
              </a:spcAft>
              <a:buFont typeface="Arial" panose="020B0604020202020204" pitchFamily="34" charset="0"/>
              <a:buChar char="•"/>
            </a:pPr>
            <a:r>
              <a:rPr lang="en-US" dirty="0"/>
              <a:t>More than 3,000 groups</a:t>
            </a:r>
          </a:p>
          <a:p>
            <a:pPr marL="628650" lvl="1" indent="-171450" algn="l" rtl="0">
              <a:spcBef>
                <a:spcPts val="0"/>
              </a:spcBef>
              <a:spcAft>
                <a:spcPts val="0"/>
              </a:spcAft>
              <a:buFont typeface="Arial" panose="020B0604020202020204" pitchFamily="34" charset="0"/>
              <a:buChar char="•"/>
            </a:pPr>
            <a:r>
              <a:rPr lang="en-US" dirty="0"/>
              <a:t>With a 95% group persistency rate</a:t>
            </a:r>
            <a:endParaRPr dirty="0"/>
          </a:p>
        </p:txBody>
      </p:sp>
      <p:sp>
        <p:nvSpPr>
          <p:cNvPr id="295" name="Google Shape;29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MASA offers protection where major medical falls short.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All of our plans offer our core benefits…</a:t>
            </a:r>
          </a:p>
          <a:p>
            <a:pPr marL="0" lvl="0" indent="0" algn="l" rtl="0">
              <a:spcBef>
                <a:spcPts val="0"/>
              </a:spcBef>
              <a:spcAft>
                <a:spcPts val="0"/>
              </a:spcAft>
              <a:buNone/>
            </a:pPr>
            <a:endParaRPr lang="en-US" dirty="0"/>
          </a:p>
          <a:p>
            <a:pPr marL="171450" lvl="0" indent="-171450" algn="l" rtl="0">
              <a:spcBef>
                <a:spcPts val="0"/>
              </a:spcBef>
              <a:spcAft>
                <a:spcPts val="0"/>
              </a:spcAft>
              <a:buFont typeface="Arial" panose="020B0604020202020204" pitchFamily="34" charset="0"/>
              <a:buChar char="•"/>
            </a:pPr>
            <a:r>
              <a:rPr lang="en-US" dirty="0"/>
              <a:t>Ground and air ambulance coverage</a:t>
            </a:r>
          </a:p>
          <a:p>
            <a:pPr marL="171450" lvl="0" indent="-171450" algn="l" rtl="0">
              <a:spcBef>
                <a:spcPts val="0"/>
              </a:spcBef>
              <a:spcAft>
                <a:spcPts val="0"/>
              </a:spcAft>
              <a:buFont typeface="Arial" panose="020B0604020202020204" pitchFamily="34" charset="0"/>
              <a:buChar char="•"/>
            </a:pPr>
            <a:r>
              <a:rPr lang="en-US" dirty="0"/>
              <a:t>Specialized transport coordination</a:t>
            </a:r>
          </a:p>
          <a:p>
            <a:pPr marL="171450" lvl="0" indent="-171450" algn="l" rtl="0">
              <a:spcBef>
                <a:spcPts val="0"/>
              </a:spcBef>
              <a:spcAft>
                <a:spcPts val="0"/>
              </a:spcAft>
              <a:buFont typeface="Arial" panose="020B0604020202020204" pitchFamily="34" charset="0"/>
              <a:buChar char="•"/>
            </a:pPr>
            <a:r>
              <a:rPr lang="en-US" dirty="0"/>
              <a:t>Provider negotiation services</a:t>
            </a:r>
          </a:p>
          <a:p>
            <a:pPr marL="171450" lvl="0" indent="-171450" algn="l" rtl="0">
              <a:spcBef>
                <a:spcPts val="0"/>
              </a:spcBef>
              <a:spcAft>
                <a:spcPts val="0"/>
              </a:spcAft>
              <a:buFont typeface="Arial" panose="020B0604020202020204" pitchFamily="34" charset="0"/>
              <a:buChar char="•"/>
            </a:pPr>
            <a:r>
              <a:rPr lang="en-US" dirty="0"/>
              <a:t>Dedicated claims support team</a:t>
            </a:r>
            <a:endParaRPr dirty="0"/>
          </a:p>
        </p:txBody>
      </p:sp>
      <p:sp>
        <p:nvSpPr>
          <p:cNvPr id="312" name="Google Shape;31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600"/>
              </a:spcAft>
              <a:buNone/>
            </a:pPr>
            <a:r>
              <a:rPr lang="en-US" dirty="0"/>
              <a:t>Essentials is an employer-paid product, available for groups of 5,000 or more, and is offered to employees alongside a buy-up option – typically Premier. </a:t>
            </a:r>
          </a:p>
          <a:p>
            <a:pPr marL="0" lvl="0" indent="0" algn="l" rtl="0">
              <a:lnSpc>
                <a:spcPct val="150000"/>
              </a:lnSpc>
              <a:spcBef>
                <a:spcPts val="0"/>
              </a:spcBef>
              <a:spcAft>
                <a:spcPts val="600"/>
              </a:spcAft>
              <a:buNone/>
            </a:pPr>
            <a:endParaRPr lang="en-US" dirty="0"/>
          </a:p>
          <a:p>
            <a:pPr marL="171450" lvl="0" indent="-171450" algn="l" rtl="0">
              <a:lnSpc>
                <a:spcPct val="150000"/>
              </a:lnSpc>
              <a:spcBef>
                <a:spcPts val="0"/>
              </a:spcBef>
              <a:spcAft>
                <a:spcPts val="600"/>
              </a:spcAft>
              <a:buFont typeface="Arial" panose="020B0604020202020204" pitchFamily="34" charset="0"/>
              <a:buChar char="•"/>
            </a:pPr>
            <a:r>
              <a:rPr lang="en-US" dirty="0"/>
              <a:t>Essentials was created in response to the need for a high-value, low-cost, “gateway” product offering essential protection for groups with high-value employee benefit programs.</a:t>
            </a:r>
          </a:p>
          <a:p>
            <a:pPr marL="171450" lvl="0" indent="-171450" algn="l" rtl="0">
              <a:lnSpc>
                <a:spcPct val="150000"/>
              </a:lnSpc>
              <a:spcBef>
                <a:spcPts val="0"/>
              </a:spcBef>
              <a:spcAft>
                <a:spcPts val="600"/>
              </a:spcAft>
              <a:buFont typeface="Arial" panose="020B0604020202020204" pitchFamily="34" charset="0"/>
              <a:buChar char="•"/>
            </a:pPr>
            <a:r>
              <a:rPr lang="en-US" dirty="0"/>
              <a:t>In addition to our core benefits, Essentials includes…</a:t>
            </a:r>
          </a:p>
          <a:p>
            <a:pPr marL="628650" lvl="1" indent="-171450" algn="l" rtl="0">
              <a:lnSpc>
                <a:spcPct val="150000"/>
              </a:lnSpc>
              <a:spcBef>
                <a:spcPts val="0"/>
              </a:spcBef>
              <a:spcAft>
                <a:spcPts val="600"/>
              </a:spcAft>
              <a:buFont typeface="Arial" panose="020B0604020202020204" pitchFamily="34" charset="0"/>
              <a:buChar char="•"/>
            </a:pPr>
            <a:r>
              <a:rPr lang="en-US" dirty="0"/>
              <a:t>Ground transport </a:t>
            </a:r>
            <a:r>
              <a:rPr lang="en-US" b="1" dirty="0"/>
              <a:t>capped at $750 </a:t>
            </a:r>
            <a:endParaRPr lang="en-US" dirty="0"/>
          </a:p>
          <a:p>
            <a:pPr marL="628650" lvl="1" indent="-171450" algn="l" rtl="0">
              <a:lnSpc>
                <a:spcPct val="150000"/>
              </a:lnSpc>
              <a:spcBef>
                <a:spcPts val="0"/>
              </a:spcBef>
              <a:spcAft>
                <a:spcPts val="600"/>
              </a:spcAft>
              <a:buFont typeface="Arial" panose="020B0604020202020204" pitchFamily="34" charset="0"/>
              <a:buChar char="•"/>
            </a:pPr>
            <a:r>
              <a:rPr lang="en-US" dirty="0"/>
              <a:t>Air transport </a:t>
            </a:r>
            <a:r>
              <a:rPr lang="en-US" b="1" dirty="0"/>
              <a:t>capped at $750 </a:t>
            </a:r>
            <a:r>
              <a:rPr lang="en-US" dirty="0"/>
              <a:t>, and </a:t>
            </a:r>
          </a:p>
          <a:p>
            <a:pPr marL="628650" lvl="1" indent="-171450" algn="l" rtl="0">
              <a:lnSpc>
                <a:spcPct val="150000"/>
              </a:lnSpc>
              <a:spcBef>
                <a:spcPts val="0"/>
              </a:spcBef>
              <a:spcAft>
                <a:spcPts val="600"/>
              </a:spcAft>
              <a:buFont typeface="Arial" panose="020B0604020202020204" pitchFamily="34" charset="0"/>
              <a:buChar char="•"/>
            </a:pPr>
            <a:r>
              <a:rPr lang="en-US" dirty="0"/>
              <a:t>Hospital-to-hospital transport. </a:t>
            </a:r>
            <a:r>
              <a:rPr lang="en-US" b="1" dirty="0"/>
              <a:t>capped at $7,500 </a:t>
            </a:r>
          </a:p>
          <a:p>
            <a:pPr marL="171450" lvl="0" indent="-171450" algn="l" rtl="0">
              <a:lnSpc>
                <a:spcPct val="150000"/>
              </a:lnSpc>
              <a:spcBef>
                <a:spcPts val="0"/>
              </a:spcBef>
              <a:spcAft>
                <a:spcPts val="600"/>
              </a:spcAft>
              <a:buFont typeface="Arial" panose="020B0604020202020204" pitchFamily="34" charset="0"/>
              <a:buChar char="•"/>
            </a:pPr>
            <a:r>
              <a:rPr lang="en-US" dirty="0"/>
              <a:t>The positioning of this is extremely and can be built into the contribution strategy of the medical plan, making it budget-neutral for the employer. </a:t>
            </a:r>
          </a:p>
          <a:p>
            <a:pPr marL="171450" lvl="0" indent="-171450" algn="l" rtl="0">
              <a:lnSpc>
                <a:spcPct val="150000"/>
              </a:lnSpc>
              <a:spcBef>
                <a:spcPts val="0"/>
              </a:spcBef>
              <a:spcAft>
                <a:spcPts val="600"/>
              </a:spcAft>
              <a:buFont typeface="Arial" panose="020B0604020202020204" pitchFamily="34" charset="0"/>
              <a:buChar char="•"/>
            </a:pPr>
            <a:r>
              <a:rPr lang="en-US" b="0" dirty="0"/>
              <a:t>And increased value with buy up options for the members! </a:t>
            </a:r>
            <a:endParaRPr b="0" dirty="0"/>
          </a:p>
        </p:txBody>
      </p:sp>
      <p:sp>
        <p:nvSpPr>
          <p:cNvPr id="328" name="Google Shape;32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Emergent Plus includes our core benefits and…</a:t>
            </a:r>
          </a:p>
          <a:p>
            <a:pPr marL="628650" lvl="1" indent="-171450" algn="l" rtl="0">
              <a:lnSpc>
                <a:spcPct val="150000"/>
              </a:lnSpc>
              <a:spcBef>
                <a:spcPts val="0"/>
              </a:spcBef>
              <a:spcAft>
                <a:spcPts val="600"/>
              </a:spcAft>
              <a:buFont typeface="Arial" panose="020B0604020202020204" pitchFamily="34" charset="0"/>
              <a:buChar char="•"/>
            </a:pPr>
            <a:r>
              <a:rPr lang="en-US" dirty="0"/>
              <a:t>Ground transport </a:t>
            </a:r>
          </a:p>
          <a:p>
            <a:pPr marL="628650" lvl="1" indent="-171450" algn="l" rtl="0">
              <a:lnSpc>
                <a:spcPct val="150000"/>
              </a:lnSpc>
              <a:spcBef>
                <a:spcPts val="0"/>
              </a:spcBef>
              <a:spcAft>
                <a:spcPts val="600"/>
              </a:spcAft>
              <a:buFont typeface="Arial" panose="020B0604020202020204" pitchFamily="34" charset="0"/>
              <a:buChar char="•"/>
            </a:pPr>
            <a:r>
              <a:rPr lang="en-US" dirty="0"/>
              <a:t>Air transport </a:t>
            </a:r>
          </a:p>
          <a:p>
            <a:pPr marL="628650" lvl="1" indent="-171450" algn="l" rtl="0">
              <a:lnSpc>
                <a:spcPct val="150000"/>
              </a:lnSpc>
              <a:spcBef>
                <a:spcPts val="0"/>
              </a:spcBef>
              <a:spcAft>
                <a:spcPts val="600"/>
              </a:spcAft>
              <a:buFont typeface="Arial" panose="020B0604020202020204" pitchFamily="34" charset="0"/>
              <a:buChar char="•"/>
            </a:pPr>
            <a:r>
              <a:rPr lang="en-US" dirty="0"/>
              <a:t>Hospital-to-hospital transport</a:t>
            </a:r>
          </a:p>
          <a:p>
            <a:pPr marL="628650" lvl="1" indent="-171450" algn="l" rtl="0">
              <a:lnSpc>
                <a:spcPct val="150000"/>
              </a:lnSpc>
              <a:spcBef>
                <a:spcPts val="0"/>
              </a:spcBef>
              <a:spcAft>
                <a:spcPts val="600"/>
              </a:spcAft>
              <a:buFont typeface="Arial" panose="020B0604020202020204" pitchFamily="34" charset="0"/>
              <a:buChar char="•"/>
            </a:pPr>
            <a:r>
              <a:rPr lang="en-US" dirty="0"/>
              <a:t>Repatriation</a:t>
            </a:r>
            <a:endParaRPr dirty="0"/>
          </a:p>
        </p:txBody>
      </p:sp>
      <p:sp>
        <p:nvSpPr>
          <p:cNvPr id="349" name="Google Shape;34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Emergent Premier includes our core benefits, all of the Emergent Plus benefits and…</a:t>
            </a:r>
          </a:p>
          <a:p>
            <a:pPr marL="628650" lvl="1" indent="-171450" algn="l" rtl="0">
              <a:lnSpc>
                <a:spcPct val="150000"/>
              </a:lnSpc>
              <a:spcBef>
                <a:spcPts val="0"/>
              </a:spcBef>
              <a:spcAft>
                <a:spcPts val="600"/>
              </a:spcAft>
              <a:buFont typeface="Arial" panose="020B0604020202020204" pitchFamily="34" charset="0"/>
              <a:buChar char="•"/>
            </a:pPr>
            <a:r>
              <a:rPr lang="en-US" dirty="0"/>
              <a:t>Sick white away from home protection</a:t>
            </a:r>
          </a:p>
          <a:p>
            <a:pPr marL="628650" lvl="1" indent="-171450" algn="l" rtl="0">
              <a:lnSpc>
                <a:spcPct val="150000"/>
              </a:lnSpc>
              <a:spcBef>
                <a:spcPts val="0"/>
              </a:spcBef>
              <a:spcAft>
                <a:spcPts val="600"/>
              </a:spcAft>
              <a:buFont typeface="Arial" panose="020B0604020202020204" pitchFamily="34" charset="0"/>
              <a:buChar char="•"/>
            </a:pPr>
            <a:r>
              <a:rPr lang="en-US" dirty="0"/>
              <a:t>Minor, child, or grandchild return </a:t>
            </a:r>
          </a:p>
          <a:p>
            <a:pPr marL="628650" lvl="1" indent="-171450" algn="l" rtl="0">
              <a:lnSpc>
                <a:spcPct val="150000"/>
              </a:lnSpc>
              <a:spcBef>
                <a:spcPts val="0"/>
              </a:spcBef>
              <a:spcAft>
                <a:spcPts val="600"/>
              </a:spcAft>
              <a:buFont typeface="Arial" panose="020B0604020202020204" pitchFamily="34" charset="0"/>
              <a:buChar char="•"/>
            </a:pPr>
            <a:r>
              <a:rPr lang="en-US" dirty="0"/>
              <a:t>Post-admission continued care transportation coverage</a:t>
            </a:r>
          </a:p>
          <a:p>
            <a:pPr marL="628650" lvl="1" indent="-171450" algn="l" rtl="0">
              <a:lnSpc>
                <a:spcPct val="150000"/>
              </a:lnSpc>
              <a:spcBef>
                <a:spcPts val="0"/>
              </a:spcBef>
              <a:spcAft>
                <a:spcPts val="600"/>
              </a:spcAft>
              <a:buFont typeface="Arial" panose="020B0604020202020204" pitchFamily="34" charset="0"/>
              <a:buChar char="•"/>
            </a:pPr>
            <a:r>
              <a:rPr lang="en-US" dirty="0"/>
              <a:t>Pet return</a:t>
            </a:r>
          </a:p>
          <a:p>
            <a:pPr marL="628650" lvl="1" indent="-171450" algn="l" rtl="0">
              <a:lnSpc>
                <a:spcPct val="150000"/>
              </a:lnSpc>
              <a:spcBef>
                <a:spcPts val="0"/>
              </a:spcBef>
              <a:spcAft>
                <a:spcPts val="600"/>
              </a:spcAft>
              <a:buFont typeface="Arial" panose="020B0604020202020204" pitchFamily="34" charset="0"/>
              <a:buChar char="•"/>
            </a:pPr>
            <a:endParaRPr lang="en-US" dirty="0"/>
          </a:p>
          <a:p>
            <a:pPr marL="0" lvl="0" indent="0" algn="l" rtl="0">
              <a:spcBef>
                <a:spcPts val="0"/>
              </a:spcBef>
              <a:spcAft>
                <a:spcPts val="0"/>
              </a:spcAft>
              <a:buNone/>
            </a:pPr>
            <a:endParaRPr dirty="0"/>
          </a:p>
        </p:txBody>
      </p:sp>
      <p:sp>
        <p:nvSpPr>
          <p:cNvPr id="367" name="Google Shape;36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Emergent Premier includes our core benefits, all of the Emergent Plus benefits and…</a:t>
            </a:r>
          </a:p>
          <a:p>
            <a:pPr marL="628650" lvl="1" indent="-171450" algn="l" rtl="0">
              <a:lnSpc>
                <a:spcPct val="150000"/>
              </a:lnSpc>
              <a:spcBef>
                <a:spcPts val="0"/>
              </a:spcBef>
              <a:spcAft>
                <a:spcPts val="600"/>
              </a:spcAft>
              <a:buFont typeface="Arial" panose="020B0604020202020204" pitchFamily="34" charset="0"/>
              <a:buChar char="•"/>
            </a:pPr>
            <a:r>
              <a:rPr lang="en-US" dirty="0"/>
              <a:t>Sick white away from home protection</a:t>
            </a:r>
          </a:p>
          <a:p>
            <a:pPr marL="628650" lvl="1" indent="-171450" algn="l" rtl="0">
              <a:lnSpc>
                <a:spcPct val="150000"/>
              </a:lnSpc>
              <a:spcBef>
                <a:spcPts val="0"/>
              </a:spcBef>
              <a:spcAft>
                <a:spcPts val="600"/>
              </a:spcAft>
              <a:buFont typeface="Arial" panose="020B0604020202020204" pitchFamily="34" charset="0"/>
              <a:buChar char="•"/>
            </a:pPr>
            <a:r>
              <a:rPr lang="en-US" dirty="0"/>
              <a:t>Minor, child, or grandchild return </a:t>
            </a:r>
          </a:p>
          <a:p>
            <a:pPr marL="628650" lvl="1" indent="-171450" algn="l" rtl="0">
              <a:lnSpc>
                <a:spcPct val="150000"/>
              </a:lnSpc>
              <a:spcBef>
                <a:spcPts val="0"/>
              </a:spcBef>
              <a:spcAft>
                <a:spcPts val="600"/>
              </a:spcAft>
              <a:buFont typeface="Arial" panose="020B0604020202020204" pitchFamily="34" charset="0"/>
              <a:buChar char="•"/>
            </a:pPr>
            <a:r>
              <a:rPr lang="en-US" dirty="0"/>
              <a:t>Post-admission continued care transportation coverage</a:t>
            </a:r>
          </a:p>
          <a:p>
            <a:pPr marL="628650" lvl="1" indent="-171450" algn="l" rtl="0">
              <a:lnSpc>
                <a:spcPct val="150000"/>
              </a:lnSpc>
              <a:spcBef>
                <a:spcPts val="0"/>
              </a:spcBef>
              <a:spcAft>
                <a:spcPts val="600"/>
              </a:spcAft>
              <a:buFont typeface="Arial" panose="020B0604020202020204" pitchFamily="34" charset="0"/>
              <a:buChar char="•"/>
            </a:pPr>
            <a:r>
              <a:rPr lang="en-US" dirty="0"/>
              <a:t>Pet return</a:t>
            </a:r>
          </a:p>
        </p:txBody>
      </p:sp>
      <p:sp>
        <p:nvSpPr>
          <p:cNvPr id="384" name="Google Shape;38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Our Platinum plan includes all of our Emergent Plus benefits and….</a:t>
            </a:r>
          </a:p>
          <a:p>
            <a:pPr marL="628650" lvl="1" indent="-171450" algn="l" rtl="0">
              <a:lnSpc>
                <a:spcPct val="150000"/>
              </a:lnSpc>
              <a:spcBef>
                <a:spcPts val="0"/>
              </a:spcBef>
              <a:spcAft>
                <a:spcPts val="600"/>
              </a:spcAft>
              <a:buFont typeface="Arial" panose="020B0604020202020204" pitchFamily="34" charset="0"/>
              <a:buChar char="•"/>
            </a:pPr>
            <a:r>
              <a:rPr lang="en-US" dirty="0"/>
              <a:t>Organ transplant transportation</a:t>
            </a:r>
          </a:p>
          <a:p>
            <a:pPr marL="628650" lvl="1" indent="-171450" algn="l" rtl="0">
              <a:lnSpc>
                <a:spcPct val="150000"/>
              </a:lnSpc>
              <a:spcBef>
                <a:spcPts val="0"/>
              </a:spcBef>
              <a:spcAft>
                <a:spcPts val="600"/>
              </a:spcAft>
              <a:buFont typeface="Arial" panose="020B0604020202020204" pitchFamily="34" charset="0"/>
              <a:buChar char="•"/>
            </a:pPr>
            <a:r>
              <a:rPr lang="en-US" dirty="0"/>
              <a:t>Minor, child or grandchild return</a:t>
            </a:r>
          </a:p>
          <a:p>
            <a:pPr marL="628650" lvl="1" indent="-171450" algn="l" rtl="0">
              <a:lnSpc>
                <a:spcPct val="150000"/>
              </a:lnSpc>
              <a:spcBef>
                <a:spcPts val="0"/>
              </a:spcBef>
              <a:spcAft>
                <a:spcPts val="600"/>
              </a:spcAft>
              <a:buFont typeface="Arial" panose="020B0604020202020204" pitchFamily="34" charset="0"/>
              <a:buChar char="•"/>
            </a:pPr>
            <a:r>
              <a:rPr lang="en-US" dirty="0"/>
              <a:t>Return transportation</a:t>
            </a:r>
          </a:p>
          <a:p>
            <a:pPr marL="628650" lvl="1" indent="-171450" algn="l" rtl="0">
              <a:lnSpc>
                <a:spcPct val="150000"/>
              </a:lnSpc>
              <a:spcBef>
                <a:spcPts val="0"/>
              </a:spcBef>
              <a:spcAft>
                <a:spcPts val="600"/>
              </a:spcAft>
              <a:buFont typeface="Arial" panose="020B0604020202020204" pitchFamily="34" charset="0"/>
              <a:buChar char="•"/>
            </a:pPr>
            <a:r>
              <a:rPr lang="en-US" dirty="0"/>
              <a:t>Pet return</a:t>
            </a:r>
          </a:p>
          <a:p>
            <a:pPr marL="628650" lvl="1" indent="-171450" algn="l" rtl="0">
              <a:lnSpc>
                <a:spcPct val="150000"/>
              </a:lnSpc>
              <a:spcBef>
                <a:spcPts val="0"/>
              </a:spcBef>
              <a:spcAft>
                <a:spcPts val="600"/>
              </a:spcAft>
              <a:buFont typeface="Arial" panose="020B0604020202020204" pitchFamily="34" charset="0"/>
              <a:buChar char="•"/>
            </a:pPr>
            <a:r>
              <a:rPr lang="en-US" dirty="0"/>
              <a:t>Companion transportation</a:t>
            </a:r>
          </a:p>
          <a:p>
            <a:pPr marL="628650" lvl="1" indent="-171450" algn="l" rtl="0">
              <a:lnSpc>
                <a:spcPct val="150000"/>
              </a:lnSpc>
              <a:spcBef>
                <a:spcPts val="0"/>
              </a:spcBef>
              <a:spcAft>
                <a:spcPts val="600"/>
              </a:spcAft>
              <a:buFont typeface="Arial" panose="020B0604020202020204" pitchFamily="34" charset="0"/>
              <a:buChar char="•"/>
            </a:pPr>
            <a:r>
              <a:rPr lang="en-US" dirty="0"/>
              <a:t>Mortal remains return</a:t>
            </a:r>
          </a:p>
          <a:p>
            <a:pPr marL="628650" lvl="1" indent="-171450" algn="l" rtl="0">
              <a:lnSpc>
                <a:spcPct val="150000"/>
              </a:lnSpc>
              <a:spcBef>
                <a:spcPts val="0"/>
              </a:spcBef>
              <a:spcAft>
                <a:spcPts val="600"/>
              </a:spcAft>
              <a:buFont typeface="Arial" panose="020B0604020202020204" pitchFamily="34" charset="0"/>
              <a:buChar char="•"/>
            </a:pPr>
            <a:r>
              <a:rPr lang="en-US" dirty="0"/>
              <a:t>Vehicle return</a:t>
            </a:r>
          </a:p>
          <a:p>
            <a:pPr marL="628650" lvl="1" indent="-171450" algn="l" rtl="0">
              <a:lnSpc>
                <a:spcPct val="150000"/>
              </a:lnSpc>
              <a:spcBef>
                <a:spcPts val="0"/>
              </a:spcBef>
              <a:spcAft>
                <a:spcPts val="600"/>
              </a:spcAft>
              <a:buFont typeface="Arial" panose="020B0604020202020204" pitchFamily="34" charset="0"/>
              <a:buChar char="•"/>
            </a:pPr>
            <a:r>
              <a:rPr lang="en-US" dirty="0"/>
              <a:t>Visitor transportation</a:t>
            </a:r>
          </a:p>
          <a:p>
            <a:pPr marL="628650" lvl="1" indent="-171450" algn="l" rtl="0">
              <a:lnSpc>
                <a:spcPct val="150000"/>
              </a:lnSpc>
              <a:spcBef>
                <a:spcPts val="0"/>
              </a:spcBef>
              <a:spcAft>
                <a:spcPts val="600"/>
              </a:spcAft>
              <a:buFont typeface="Arial" panose="020B0604020202020204" pitchFamily="34" charset="0"/>
              <a:buChar char="•"/>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384" name="Google Shape;38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1529811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(Real MASA ground and air ambulance claim examples)</a:t>
            </a:r>
            <a:endParaRPr dirty="0"/>
          </a:p>
        </p:txBody>
      </p:sp>
      <p:sp>
        <p:nvSpPr>
          <p:cNvPr id="401" name="Google Shape;40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83FEFA-6929-0B4E-B0D4-3073612C4534}" type="slidenum">
              <a:rPr lang="en-US" smtClean="0"/>
              <a:t>2</a:t>
            </a:fld>
            <a:endParaRPr lang="en-US"/>
          </a:p>
        </p:txBody>
      </p:sp>
    </p:spTree>
    <p:extLst>
      <p:ext uri="{BB962C8B-B14F-4D97-AF65-F5344CB8AC3E}">
        <p14:creationId xmlns:p14="http://schemas.microsoft.com/office/powerpoint/2010/main" val="1906554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(Real MASA ground ambulance claim examples where multiple ambulances were needed)</a:t>
            </a:r>
            <a:endParaRPr dirty="0"/>
          </a:p>
        </p:txBody>
      </p:sp>
      <p:sp>
        <p:nvSpPr>
          <p:cNvPr id="411" name="Google Shape;41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22" name="Google Shape;42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r>
              <a:rPr lang="en-US" dirty="0"/>
              <a:t>MASA wants to make your job as easy as possible. </a:t>
            </a:r>
            <a:endParaRPr dirty="0"/>
          </a:p>
          <a:p>
            <a:pPr marL="171450" lvl="0" indent="-171450" algn="l" rtl="0">
              <a:spcBef>
                <a:spcPts val="0"/>
              </a:spcBef>
              <a:spcAft>
                <a:spcPts val="0"/>
              </a:spcAft>
              <a:buClr>
                <a:schemeClr val="dk1"/>
              </a:buClr>
              <a:buSzPts val="1200"/>
              <a:buFont typeface="Arial"/>
              <a:buChar char="•"/>
            </a:pPr>
            <a:r>
              <a:rPr lang="en-US" dirty="0"/>
              <a:t>Our broker portal is a powerhouse of information for your brokerage team, your groups, and your groups’ employees</a:t>
            </a:r>
            <a:endParaRPr dirty="0"/>
          </a:p>
          <a:p>
            <a:pPr marL="171450" lvl="0" indent="-171450" algn="l" rtl="0">
              <a:spcBef>
                <a:spcPts val="0"/>
              </a:spcBef>
              <a:spcAft>
                <a:spcPts val="0"/>
              </a:spcAft>
              <a:buClr>
                <a:schemeClr val="dk1"/>
              </a:buClr>
              <a:buSzPts val="1200"/>
              <a:buFont typeface="Arial"/>
              <a:buChar char="•"/>
            </a:pPr>
            <a:r>
              <a:rPr lang="en-US" dirty="0"/>
              <a:t>We’re continually updating materials for every stage of your journey with: sales guides, Industry overviews, Info-graphs, product sheets and more</a:t>
            </a:r>
            <a:endParaRPr dirty="0"/>
          </a:p>
          <a:p>
            <a:pPr marL="171450" lvl="0" indent="-95250" algn="l" rtl="0">
              <a:spcBef>
                <a:spcPts val="0"/>
              </a:spcBef>
              <a:spcAft>
                <a:spcPts val="0"/>
              </a:spcAft>
              <a:buClr>
                <a:schemeClr val="dk1"/>
              </a:buClr>
              <a:buSzPts val="1200"/>
              <a:buFont typeface="Arial"/>
              <a:buNone/>
            </a:pPr>
            <a:endParaRPr dirty="0"/>
          </a:p>
          <a:p>
            <a:pPr marL="171450" lvl="0" indent="-171450" algn="l" rtl="0">
              <a:spcBef>
                <a:spcPts val="0"/>
              </a:spcBef>
              <a:spcAft>
                <a:spcPts val="0"/>
              </a:spcAft>
              <a:buClr>
                <a:schemeClr val="dk1"/>
              </a:buClr>
              <a:buSzPts val="1200"/>
              <a:buFont typeface="Arial"/>
              <a:buChar char="•"/>
            </a:pPr>
            <a:r>
              <a:rPr lang="en-US" dirty="0"/>
              <a:t>Our transportation coverage gap assessment is an incredible tool to create </a:t>
            </a:r>
            <a:r>
              <a:rPr lang="en-US" dirty="0" err="1"/>
              <a:t>create</a:t>
            </a:r>
            <a:r>
              <a:rPr lang="en-US" dirty="0"/>
              <a:t> a client-specific proposal revealing exposures specific to their health insurance plan offering. </a:t>
            </a:r>
            <a:endParaRPr dirty="0"/>
          </a:p>
          <a:p>
            <a:pPr marL="628650" lvl="1" indent="-171450" algn="l" rtl="0">
              <a:spcBef>
                <a:spcPts val="0"/>
              </a:spcBef>
              <a:spcAft>
                <a:spcPts val="0"/>
              </a:spcAft>
              <a:buClr>
                <a:schemeClr val="dk1"/>
              </a:buClr>
              <a:buSzPts val="1200"/>
              <a:buFont typeface="Arial"/>
              <a:buChar char="•"/>
            </a:pPr>
            <a:r>
              <a:rPr lang="en-US" dirty="0"/>
              <a:t>We consider the client’s healthcare plans and premiums and calculate the risk exposures with and without MASA. Let me know if you’d like me to do an analysis for your groups!</a:t>
            </a:r>
            <a:endParaRPr dirty="0"/>
          </a:p>
          <a:p>
            <a:pPr marL="171450" lvl="0" indent="-95250" algn="l" rtl="0">
              <a:spcBef>
                <a:spcPts val="0"/>
              </a:spcBef>
              <a:spcAft>
                <a:spcPts val="0"/>
              </a:spcAft>
              <a:buClr>
                <a:schemeClr val="dk1"/>
              </a:buClr>
              <a:buSzPts val="1200"/>
              <a:buFont typeface="Arial"/>
              <a:buNone/>
            </a:pP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t>Our Open Enrollment asset library and support team are available to your service and marketing teams as well as group HR teams.</a:t>
            </a:r>
            <a:endParaRPr dirty="0"/>
          </a:p>
          <a:p>
            <a:pPr marL="628650" marR="0" lvl="1" indent="-171450" algn="l" rtl="0">
              <a:lnSpc>
                <a:spcPct val="100000"/>
              </a:lnSpc>
              <a:spcBef>
                <a:spcPts val="0"/>
              </a:spcBef>
              <a:spcAft>
                <a:spcPts val="0"/>
              </a:spcAft>
              <a:buClr>
                <a:schemeClr val="dk1"/>
              </a:buClr>
              <a:buSzPts val="1200"/>
              <a:buFont typeface="Arial"/>
              <a:buChar char="•"/>
            </a:pPr>
            <a:r>
              <a:rPr lang="en-US" dirty="0"/>
              <a:t>This library includes logos, testimonials, website banners, posters, flyers, emails and MASA enrollment language that will flex to your specific needs. </a:t>
            </a:r>
            <a:endParaRPr dirty="0"/>
          </a:p>
          <a:p>
            <a:pPr marL="628650" marR="0" lvl="1" indent="-171450" algn="l" rtl="0">
              <a:lnSpc>
                <a:spcPct val="100000"/>
              </a:lnSpc>
              <a:spcBef>
                <a:spcPts val="0"/>
              </a:spcBef>
              <a:spcAft>
                <a:spcPts val="0"/>
              </a:spcAft>
              <a:buClr>
                <a:schemeClr val="dk1"/>
              </a:buClr>
              <a:buSzPts val="1200"/>
              <a:buFont typeface="Arial"/>
              <a:buChar char="•"/>
            </a:pPr>
            <a:r>
              <a:rPr lang="en-US" dirty="0"/>
              <a:t>Your MASA Client Services team and myself are available for special requests and on-site enrollment assistance</a:t>
            </a:r>
            <a:endParaRPr dirty="0"/>
          </a:p>
          <a:p>
            <a:pPr marL="628650" marR="0" lvl="1" indent="-171450" algn="l" rtl="0">
              <a:lnSpc>
                <a:spcPct val="100000"/>
              </a:lnSpc>
              <a:spcBef>
                <a:spcPts val="0"/>
              </a:spcBef>
              <a:spcAft>
                <a:spcPts val="0"/>
              </a:spcAft>
              <a:buClr>
                <a:schemeClr val="dk1"/>
              </a:buClr>
              <a:buSzPts val="1200"/>
              <a:buFont typeface="Arial"/>
              <a:buChar char="•"/>
            </a:pPr>
            <a:r>
              <a:rPr lang="en-US" dirty="0"/>
              <a:t>Our Marketing Team is available for large groups of 1000 and more for custom email campaigns, OE reminder ads, and more.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437" name="Google Shape;43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r>
              <a:rPr lang="en-US" dirty="0"/>
              <a:t>MASA’s Implementation and Sales Enablement teams ensure that implementations are smooth and seamless for you and your clients.</a:t>
            </a:r>
          </a:p>
          <a:p>
            <a:pPr marL="171450" lvl="0" indent="-171450" algn="l" rtl="0">
              <a:spcBef>
                <a:spcPts val="0"/>
              </a:spcBef>
              <a:spcAft>
                <a:spcPts val="0"/>
              </a:spcAft>
              <a:buFont typeface="Arial" panose="020B0604020202020204" pitchFamily="34" charset="0"/>
              <a:buChar char="•"/>
            </a:pPr>
            <a:r>
              <a:rPr lang="en-US" dirty="0"/>
              <a:t>Implementing our products should not be a heavy lift for your clients, our team takes on most of the tasks.</a:t>
            </a:r>
          </a:p>
          <a:p>
            <a:pPr marL="171450" lvl="0" indent="-171450" algn="l" rtl="0">
              <a:spcBef>
                <a:spcPts val="0"/>
              </a:spcBef>
              <a:spcAft>
                <a:spcPts val="0"/>
              </a:spcAft>
              <a:buFont typeface="Arial" panose="020B0604020202020204" pitchFamily="34" charset="0"/>
              <a:buChar char="•"/>
            </a:pPr>
            <a:r>
              <a:rPr lang="en-US" dirty="0"/>
              <a:t>MASA is there from… </a:t>
            </a:r>
          </a:p>
          <a:p>
            <a:pPr marL="628650" lvl="1" indent="-171450" algn="l" rtl="0">
              <a:spcBef>
                <a:spcPts val="0"/>
              </a:spcBef>
              <a:spcAft>
                <a:spcPts val="0"/>
              </a:spcAft>
              <a:buFont typeface="Arial" panose="020B0604020202020204" pitchFamily="34" charset="0"/>
              <a:buChar char="•"/>
            </a:pPr>
            <a:r>
              <a:rPr lang="en-US" dirty="0"/>
              <a:t>Employer agreement to </a:t>
            </a:r>
          </a:p>
          <a:p>
            <a:pPr marL="628650" lvl="1" indent="-171450" algn="l" rtl="0">
              <a:spcBef>
                <a:spcPts val="0"/>
              </a:spcBef>
              <a:spcAft>
                <a:spcPts val="0"/>
              </a:spcAft>
              <a:buFont typeface="Arial" panose="020B0604020202020204" pitchFamily="34" charset="0"/>
              <a:buChar char="•"/>
            </a:pPr>
            <a:r>
              <a:rPr lang="en-US" dirty="0"/>
              <a:t>Group setup to </a:t>
            </a:r>
          </a:p>
          <a:p>
            <a:pPr marL="628650" lvl="1" indent="-171450" algn="l" rtl="0">
              <a:spcBef>
                <a:spcPts val="0"/>
              </a:spcBef>
              <a:spcAft>
                <a:spcPts val="0"/>
              </a:spcAft>
              <a:buFont typeface="Arial" panose="020B0604020202020204" pitchFamily="34" charset="0"/>
              <a:buChar char="•"/>
            </a:pPr>
            <a:r>
              <a:rPr lang="en-US" dirty="0"/>
              <a:t>Enrollment support to</a:t>
            </a:r>
          </a:p>
          <a:p>
            <a:pPr marL="628650" lvl="1" indent="-171450" algn="l" rtl="0">
              <a:spcBef>
                <a:spcPts val="0"/>
              </a:spcBef>
              <a:spcAft>
                <a:spcPts val="0"/>
              </a:spcAft>
              <a:buFont typeface="Arial" panose="020B0604020202020204" pitchFamily="34" charset="0"/>
              <a:buChar char="•"/>
            </a:pPr>
            <a:r>
              <a:rPr lang="en-US" dirty="0"/>
              <a:t>Communications and marketing support. </a:t>
            </a:r>
          </a:p>
          <a:p>
            <a:pPr marL="171450" lvl="0" indent="-171450" algn="l" rtl="0">
              <a:spcBef>
                <a:spcPts val="0"/>
              </a:spcBef>
              <a:spcAft>
                <a:spcPts val="0"/>
              </a:spcAft>
              <a:buFont typeface="Arial" panose="020B0604020202020204" pitchFamily="34" charset="0"/>
              <a:buChar char="•"/>
            </a:pPr>
            <a:r>
              <a:rPr lang="en-US" dirty="0"/>
              <a:t>We customize our recommendations based on enrollment goals, </a:t>
            </a:r>
            <a:r>
              <a:rPr lang="en-US" dirty="0" err="1"/>
              <a:t>BenAdmin</a:t>
            </a:r>
            <a:r>
              <a:rPr lang="en-US" dirty="0"/>
              <a:t> platform, and how employees take in benefit education.</a:t>
            </a:r>
          </a:p>
          <a:p>
            <a:pPr marL="171450" lvl="0" indent="-171450" algn="l" rtl="0">
              <a:spcBef>
                <a:spcPts val="0"/>
              </a:spcBef>
              <a:spcAft>
                <a:spcPts val="0"/>
              </a:spcAft>
              <a:buFont typeface="Arial" panose="020B0604020202020204" pitchFamily="34" charset="0"/>
              <a:buChar char="•"/>
            </a:pPr>
            <a:r>
              <a:rPr lang="en-US" dirty="0"/>
              <a:t>We integrate with many of the leading platforms such as - Ease/ Employee Navigator, </a:t>
            </a:r>
            <a:r>
              <a:rPr lang="en-US" dirty="0" err="1"/>
              <a:t>bswift</a:t>
            </a:r>
            <a:r>
              <a:rPr lang="en-US" dirty="0"/>
              <a:t> , and Selerix</a:t>
            </a:r>
          </a:p>
          <a:p>
            <a:pPr marL="628650" lvl="1" indent="-171450" algn="l" rtl="0">
              <a:spcBef>
                <a:spcPts val="0"/>
              </a:spcBef>
              <a:spcAft>
                <a:spcPts val="0"/>
              </a:spcAft>
              <a:buFont typeface="Arial" panose="020B0604020202020204" pitchFamily="34" charset="0"/>
              <a:buChar char="•"/>
            </a:pPr>
            <a:r>
              <a:rPr lang="en-US" dirty="0"/>
              <a:t>We have established playbooks and materials pre-built into those systems to make setup quick and easy. </a:t>
            </a:r>
          </a:p>
          <a:p>
            <a:pPr marL="171450" lvl="0" indent="-171450" algn="l" rtl="0">
              <a:spcBef>
                <a:spcPts val="0"/>
              </a:spcBef>
              <a:spcAft>
                <a:spcPts val="0"/>
              </a:spcAft>
              <a:buFont typeface="Arial" panose="020B0604020202020204" pitchFamily="34" charset="0"/>
              <a:buChar char="•"/>
            </a:pPr>
            <a:r>
              <a:rPr lang="en-US" dirty="0"/>
              <a:t>We also offer direct enrollment through our own systems for those who need it</a:t>
            </a:r>
          </a:p>
          <a:p>
            <a:pPr marL="171450" lvl="0" indent="-171450" algn="l" rtl="0">
              <a:spcBef>
                <a:spcPts val="0"/>
              </a:spcBef>
              <a:spcAft>
                <a:spcPts val="0"/>
              </a:spcAft>
              <a:buFont typeface="Arial" panose="020B0604020202020204" pitchFamily="34" charset="0"/>
              <a:buChar char="•"/>
            </a:pPr>
            <a:r>
              <a:rPr lang="en-US" dirty="0"/>
              <a:t>Our streamlined data implementation process can handle any size employer group with the same quality of service regardless of unique needs.  </a:t>
            </a:r>
          </a:p>
          <a:p>
            <a:pPr marL="171450" lvl="0" indent="-171450" algn="l" rtl="0">
              <a:spcBef>
                <a:spcPts val="0"/>
              </a:spcBef>
              <a:spcAft>
                <a:spcPts val="0"/>
              </a:spcAft>
              <a:buFont typeface="Arial" panose="020B0604020202020204" pitchFamily="34" charset="0"/>
              <a:buChar char="•"/>
            </a:pPr>
            <a:r>
              <a:rPr lang="en-US" dirty="0"/>
              <a:t>EDI files are processed within 1 business day of receipt, and manual file processing can be done in as little as 3 days. </a:t>
            </a:r>
          </a:p>
          <a:p>
            <a:pPr marL="171450" lvl="0" indent="-171450" algn="l" rtl="0">
              <a:spcBef>
                <a:spcPts val="0"/>
              </a:spcBef>
              <a:spcAft>
                <a:spcPts val="0"/>
              </a:spcAft>
              <a:buFont typeface="Arial" panose="020B0604020202020204" pitchFamily="34" charset="0"/>
              <a:buChar char="•"/>
            </a:pPr>
            <a:r>
              <a:rPr lang="en-US" dirty="0"/>
              <a:t>If any special circumstances arise, our specialists will respond within 1 business day and any escalated issues will be handled the same day. </a:t>
            </a:r>
          </a:p>
          <a:p>
            <a:pPr marL="171450" lvl="0" indent="-171450" algn="l" rtl="0">
              <a:spcBef>
                <a:spcPts val="0"/>
              </a:spcBef>
              <a:spcAft>
                <a:spcPts val="0"/>
              </a:spcAft>
              <a:buFont typeface="Arial" panose="020B0604020202020204" pitchFamily="34" charset="0"/>
              <a:buChar char="•"/>
            </a:pPr>
            <a:r>
              <a:rPr lang="en-US" dirty="0"/>
              <a:t>Once your groups are up and running, our Client Services team takes over to serve as ongoing support to both you and your client.  </a:t>
            </a:r>
          </a:p>
          <a:p>
            <a:pPr marL="171450" lvl="0" indent="-171450" algn="l" rtl="0">
              <a:spcBef>
                <a:spcPts val="0"/>
              </a:spcBef>
              <a:spcAft>
                <a:spcPts val="0"/>
              </a:spcAft>
              <a:buFont typeface="Arial" panose="020B0604020202020204" pitchFamily="34" charset="0"/>
              <a:buChar char="•"/>
            </a:pPr>
            <a:r>
              <a:rPr lang="en-US" dirty="0"/>
              <a:t>Their client satisfaction score is 4.8 out of 5 stars and has been for several years.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451" name="Google Shape;45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r>
              <a:rPr lang="en-US" dirty="0"/>
              <a:t>MASA is a no-noise benefit. </a:t>
            </a:r>
          </a:p>
          <a:p>
            <a:pPr marL="171450" lvl="0" indent="-171450" algn="l" rtl="0">
              <a:spcBef>
                <a:spcPts val="0"/>
              </a:spcBef>
              <a:spcAft>
                <a:spcPts val="0"/>
              </a:spcAft>
              <a:buFont typeface="Arial" panose="020B0604020202020204" pitchFamily="34" charset="0"/>
              <a:buChar char="•"/>
            </a:pPr>
            <a:r>
              <a:rPr lang="en-US" dirty="0"/>
              <a:t>We offer a simple employer agreement…</a:t>
            </a:r>
          </a:p>
          <a:p>
            <a:pPr marL="171450" lvl="0" indent="-171450" algn="l" rtl="0">
              <a:spcBef>
                <a:spcPts val="0"/>
              </a:spcBef>
              <a:spcAft>
                <a:spcPts val="0"/>
              </a:spcAft>
              <a:buFont typeface="Arial" panose="020B0604020202020204" pitchFamily="34" charset="0"/>
              <a:buChar char="•"/>
            </a:pPr>
            <a:r>
              <a:rPr lang="en-US" dirty="0"/>
              <a:t>Enrollment support…</a:t>
            </a:r>
          </a:p>
          <a:p>
            <a:pPr marL="171450" lvl="0" indent="-171450" algn="l" rtl="0">
              <a:spcBef>
                <a:spcPts val="0"/>
              </a:spcBef>
              <a:spcAft>
                <a:spcPts val="0"/>
              </a:spcAft>
              <a:buFont typeface="Arial" panose="020B0604020202020204" pitchFamily="34" charset="0"/>
              <a:buChar char="•"/>
            </a:pPr>
            <a:r>
              <a:rPr lang="en-US" dirty="0"/>
              <a:t>Streamlined platform integration…</a:t>
            </a:r>
          </a:p>
          <a:p>
            <a:pPr marL="171450" lvl="0" indent="-171450" algn="l" rtl="0">
              <a:spcBef>
                <a:spcPts val="0"/>
              </a:spcBef>
              <a:spcAft>
                <a:spcPts val="0"/>
              </a:spcAft>
              <a:buFont typeface="Arial" panose="020B0604020202020204" pitchFamily="34" charset="0"/>
              <a:buChar char="•"/>
            </a:pPr>
            <a:r>
              <a:rPr lang="en-US" dirty="0"/>
              <a:t>And easy group administration</a:t>
            </a:r>
          </a:p>
        </p:txBody>
      </p:sp>
      <p:sp>
        <p:nvSpPr>
          <p:cNvPr id="471" name="Google Shape;47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dirty="0"/>
              <a:t>Our white-glove service teams are truly the heart of our operation. Our teams include…</a:t>
            </a:r>
            <a:endParaRPr dirty="0"/>
          </a:p>
          <a:p>
            <a:pPr marL="628650" lvl="1" indent="-171450" algn="l" rtl="0">
              <a:spcBef>
                <a:spcPts val="0"/>
              </a:spcBef>
              <a:spcAft>
                <a:spcPts val="0"/>
              </a:spcAft>
              <a:buClr>
                <a:schemeClr val="dk1"/>
              </a:buClr>
              <a:buSzPts val="1200"/>
              <a:buFont typeface="Arial"/>
              <a:buChar char="•"/>
            </a:pPr>
            <a:r>
              <a:rPr lang="en-US" dirty="0"/>
              <a:t>Member services – for everyday support</a:t>
            </a:r>
            <a:endParaRPr dirty="0"/>
          </a:p>
          <a:p>
            <a:pPr marL="628650" lvl="1" indent="-171450" algn="l" rtl="0">
              <a:spcBef>
                <a:spcPts val="0"/>
              </a:spcBef>
              <a:spcAft>
                <a:spcPts val="0"/>
              </a:spcAft>
              <a:buClr>
                <a:schemeClr val="dk1"/>
              </a:buClr>
              <a:buSzPts val="1200"/>
              <a:buFont typeface="Arial"/>
              <a:buChar char="•"/>
            </a:pPr>
            <a:r>
              <a:rPr lang="en-US" dirty="0"/>
              <a:t>Claims support – for claims submission and advocacy</a:t>
            </a:r>
            <a:endParaRPr dirty="0"/>
          </a:p>
          <a:p>
            <a:pPr marL="628650" lvl="1" indent="-171450" algn="l" rtl="0">
              <a:spcBef>
                <a:spcPts val="0"/>
              </a:spcBef>
              <a:spcAft>
                <a:spcPts val="0"/>
              </a:spcAft>
              <a:buClr>
                <a:schemeClr val="dk1"/>
              </a:buClr>
              <a:buSzPts val="1200"/>
              <a:buFont typeface="Arial"/>
              <a:buChar char="•"/>
            </a:pPr>
            <a:r>
              <a:rPr lang="en-US" dirty="0"/>
              <a:t>Transport services team – for assistance in arranging transportation</a:t>
            </a:r>
            <a:endParaRPr dirty="0"/>
          </a:p>
          <a:p>
            <a:pPr marL="171450" lvl="0" indent="-171450" algn="l" rtl="0">
              <a:spcBef>
                <a:spcPts val="0"/>
              </a:spcBef>
              <a:spcAft>
                <a:spcPts val="0"/>
              </a:spcAft>
              <a:buClr>
                <a:schemeClr val="dk1"/>
              </a:buClr>
              <a:buSzPts val="1200"/>
              <a:buFont typeface="Arial"/>
              <a:buChar char="•"/>
            </a:pPr>
            <a:r>
              <a:rPr lang="en-US" dirty="0"/>
              <a:t>Our service teams have a natural talent for compassion and are continuously trained in member support.  </a:t>
            </a:r>
            <a:endParaRPr dirty="0"/>
          </a:p>
          <a:p>
            <a:pPr marL="628650" lvl="1" indent="-171450" algn="l" rtl="0">
              <a:spcBef>
                <a:spcPts val="0"/>
              </a:spcBef>
              <a:spcAft>
                <a:spcPts val="0"/>
              </a:spcAft>
              <a:buClr>
                <a:schemeClr val="dk1"/>
              </a:buClr>
              <a:buSzPts val="1200"/>
              <a:buFont typeface="Arial"/>
              <a:buChar char="•"/>
            </a:pPr>
            <a:r>
              <a:rPr lang="en-US" dirty="0"/>
              <a:t>With a score of 72, we are proud to rank well above the insurance industry average NPS of 32 NPS. </a:t>
            </a:r>
          </a:p>
          <a:p>
            <a:pPr marL="171450" lvl="0" indent="-171450" algn="l" rtl="0">
              <a:spcBef>
                <a:spcPts val="0"/>
              </a:spcBef>
              <a:spcAft>
                <a:spcPts val="0"/>
              </a:spcAft>
              <a:buClr>
                <a:schemeClr val="dk1"/>
              </a:buClr>
              <a:buSzPts val="1200"/>
              <a:buFont typeface="Arial"/>
              <a:buChar char="•"/>
            </a:pPr>
            <a:r>
              <a:rPr lang="en-US" dirty="0"/>
              <a:t>Members have the 24/7 access they’ve come to expect via online portal and mobile app</a:t>
            </a:r>
          </a:p>
          <a:p>
            <a:pPr marL="628650" lvl="1" indent="-171450" algn="l" rtl="0">
              <a:spcBef>
                <a:spcPts val="0"/>
              </a:spcBef>
              <a:spcAft>
                <a:spcPts val="0"/>
              </a:spcAft>
              <a:buClr>
                <a:schemeClr val="dk1"/>
              </a:buClr>
              <a:buSzPts val="1200"/>
              <a:buFont typeface="Arial"/>
              <a:buChar char="•"/>
            </a:pPr>
            <a:r>
              <a:rPr lang="en-US" dirty="0"/>
              <a:t>Plan information </a:t>
            </a:r>
          </a:p>
          <a:p>
            <a:pPr marL="628650" lvl="1" indent="-171450" algn="l" rtl="0">
              <a:spcBef>
                <a:spcPts val="0"/>
              </a:spcBef>
              <a:spcAft>
                <a:spcPts val="0"/>
              </a:spcAft>
              <a:buClr>
                <a:schemeClr val="dk1"/>
              </a:buClr>
              <a:buSzPts val="1200"/>
              <a:buFont typeface="Arial"/>
              <a:buChar char="•"/>
            </a:pPr>
            <a:r>
              <a:rPr lang="en-US" dirty="0"/>
              <a:t>Support contact information</a:t>
            </a:r>
          </a:p>
          <a:p>
            <a:pPr marL="628650" lvl="1" indent="-171450" algn="l" rtl="0">
              <a:spcBef>
                <a:spcPts val="0"/>
              </a:spcBef>
              <a:spcAft>
                <a:spcPts val="0"/>
              </a:spcAft>
              <a:buClr>
                <a:schemeClr val="dk1"/>
              </a:buClr>
              <a:buSzPts val="1200"/>
              <a:buFont typeface="Arial"/>
              <a:buChar char="•"/>
            </a:pPr>
            <a:r>
              <a:rPr lang="en-US" dirty="0"/>
              <a:t>Claim tracking</a:t>
            </a:r>
          </a:p>
          <a:p>
            <a:pPr marL="628650" lvl="1" indent="-171450" algn="l" rtl="0">
              <a:spcBef>
                <a:spcPts val="0"/>
              </a:spcBef>
              <a:spcAft>
                <a:spcPts val="0"/>
              </a:spcAft>
              <a:buClr>
                <a:schemeClr val="dk1"/>
              </a:buClr>
              <a:buSzPts val="1200"/>
              <a:buFont typeface="Arial"/>
              <a:buChar char="•"/>
            </a:pPr>
            <a:r>
              <a:rPr lang="en-US" dirty="0"/>
              <a:t>Self-service tools</a:t>
            </a:r>
          </a:p>
        </p:txBody>
      </p:sp>
      <p:sp>
        <p:nvSpPr>
          <p:cNvPr id="486" name="Google Shape;48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Depend on MASA for protecting your employees’ families when other don’t with our emergency medical transportation solution. </a:t>
            </a:r>
            <a:endParaRPr dirty="0"/>
          </a:p>
        </p:txBody>
      </p:sp>
      <p:sp>
        <p:nvSpPr>
          <p:cNvPr id="520" name="Google Shape;52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Thank you! </a:t>
            </a:r>
            <a:endParaRPr dirty="0"/>
          </a:p>
        </p:txBody>
      </p:sp>
      <p:sp>
        <p:nvSpPr>
          <p:cNvPr id="533" name="Google Shape;533;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4445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Noto Sans Symbols"/>
              <a:buChar char="■"/>
            </a:pPr>
            <a:r>
              <a:rPr lang="en-US" dirty="0"/>
              <a:t>MASA’s mission statement: </a:t>
            </a:r>
            <a:r>
              <a:rPr lang="en-US" dirty="0">
                <a:solidFill>
                  <a:srgbClr val="000000"/>
                </a:solidFill>
              </a:rPr>
              <a:t>"</a:t>
            </a:r>
            <a:r>
              <a:rPr lang="en-US" dirty="0">
                <a:solidFill>
                  <a:srgbClr val="00B0F0"/>
                </a:solidFill>
              </a:rPr>
              <a:t>Protecting families with compassion when other don’t”</a:t>
            </a:r>
          </a:p>
          <a:p>
            <a:pPr marL="171450" lvl="0" indent="-171450" algn="l" rtl="0">
              <a:spcBef>
                <a:spcPts val="0"/>
              </a:spcBef>
              <a:spcAft>
                <a:spcPts val="0"/>
              </a:spcAft>
              <a:buClr>
                <a:schemeClr val="dk1"/>
              </a:buClr>
              <a:buSzPts val="1200"/>
              <a:buFont typeface="Noto Sans Symbols"/>
              <a:buChar char="■"/>
            </a:pPr>
            <a:r>
              <a:rPr lang="en-US" dirty="0"/>
              <a:t>Employees shouldn’t have to decide </a:t>
            </a:r>
            <a:r>
              <a:rPr lang="en-US" dirty="0">
                <a:solidFill>
                  <a:srgbClr val="00B0F0"/>
                </a:solidFill>
              </a:rPr>
              <a:t>whether to be transported or not based on the cost of those transports. </a:t>
            </a:r>
          </a:p>
          <a:p>
            <a:pPr marL="171450" lvl="0" indent="-171450" algn="l" rtl="0">
              <a:spcBef>
                <a:spcPts val="0"/>
              </a:spcBef>
              <a:spcAft>
                <a:spcPts val="0"/>
              </a:spcAft>
              <a:buClr>
                <a:schemeClr val="dk1"/>
              </a:buClr>
              <a:buSzPts val="1200"/>
              <a:buFont typeface="Noto Sans Symbols"/>
              <a:buChar char="■"/>
            </a:pPr>
            <a:r>
              <a:rPr lang="en-US" dirty="0">
                <a:solidFill>
                  <a:srgbClr val="00B0F0"/>
                </a:solidFill>
              </a:rPr>
              <a:t>Worry over the cost of ambulance transport too often results in delay in treatment, leading to untreated, long-term complications. </a:t>
            </a:r>
          </a:p>
          <a:p>
            <a:pPr marL="171450" lvl="0" indent="-171450" algn="l" rtl="0">
              <a:spcBef>
                <a:spcPts val="0"/>
              </a:spcBef>
              <a:spcAft>
                <a:spcPts val="0"/>
              </a:spcAft>
              <a:buClr>
                <a:schemeClr val="dk1"/>
              </a:buClr>
              <a:buSzPts val="1200"/>
              <a:buFont typeface="Noto Sans Symbols"/>
              <a:buChar char="■"/>
            </a:pPr>
            <a:r>
              <a:rPr lang="en-US" dirty="0">
                <a:solidFill>
                  <a:srgbClr val="00B0F0"/>
                </a:solidFill>
              </a:rPr>
              <a:t>For an employer, this can mean extended hospital stays in hospitals or outpatient treatments – a silent, but significant contributor to group rates. </a:t>
            </a:r>
          </a:p>
          <a:p>
            <a:pPr marL="171450" lvl="0" indent="-171450" algn="l" rtl="0">
              <a:spcBef>
                <a:spcPts val="0"/>
              </a:spcBef>
              <a:spcAft>
                <a:spcPts val="0"/>
              </a:spcAft>
              <a:buClr>
                <a:schemeClr val="dk1"/>
              </a:buClr>
              <a:buSzPts val="1200"/>
              <a:buFont typeface="Noto Sans Symbols"/>
              <a:buChar char="■"/>
            </a:pPr>
            <a:endParaRPr lang="en-US" dirty="0">
              <a:solidFill>
                <a:srgbClr val="00B0F0"/>
              </a:solidFill>
            </a:endParaRPr>
          </a:p>
          <a:p>
            <a:pPr marL="171450" lvl="0" indent="-171450" algn="l" rtl="0">
              <a:spcBef>
                <a:spcPts val="0"/>
              </a:spcBef>
              <a:spcAft>
                <a:spcPts val="0"/>
              </a:spcAft>
              <a:buClr>
                <a:schemeClr val="dk1"/>
              </a:buClr>
              <a:buSzPts val="1200"/>
              <a:buFont typeface="Noto Sans Symbols"/>
              <a:buChar char="■"/>
            </a:pPr>
            <a:r>
              <a:rPr lang="en-US" dirty="0">
                <a:solidFill>
                  <a:srgbClr val="00B0F0"/>
                </a:solidFill>
              </a:rPr>
              <a:t>With MASA in place, we are the solution for the members regardless of how the medical department settles the claim.  </a:t>
            </a:r>
            <a:endParaRPr dirty="0"/>
          </a:p>
          <a:p>
            <a:pPr marL="171450" lvl="0" indent="-171450" algn="l" rtl="0">
              <a:spcBef>
                <a:spcPts val="0"/>
              </a:spcBef>
              <a:spcAft>
                <a:spcPts val="0"/>
              </a:spcAft>
              <a:buClr>
                <a:schemeClr val="dk1"/>
              </a:buClr>
              <a:buSzPts val="1200"/>
              <a:buFont typeface="Noto Sans Symbols"/>
              <a:buChar char="■"/>
            </a:pPr>
            <a:r>
              <a:rPr lang="en-US" dirty="0"/>
              <a:t>1 in 4 families experience a need for emergency transportation every 3 years </a:t>
            </a:r>
          </a:p>
          <a:p>
            <a:pPr marL="171450" lvl="0" indent="-171450" algn="l" rtl="0">
              <a:spcBef>
                <a:spcPts val="0"/>
              </a:spcBef>
              <a:spcAft>
                <a:spcPts val="0"/>
              </a:spcAft>
              <a:buClr>
                <a:schemeClr val="dk1"/>
              </a:buClr>
              <a:buSzPts val="1200"/>
              <a:buFont typeface="Noto Sans Symbols"/>
              <a:buChar char="■"/>
            </a:pPr>
            <a:r>
              <a:rPr lang="en-US" dirty="0"/>
              <a:t>The cost of ambulance rides is far outpacing inflation</a:t>
            </a:r>
          </a:p>
          <a:p>
            <a:pPr marL="171450" lvl="0" indent="-171450" algn="l" rtl="0">
              <a:spcBef>
                <a:spcPts val="0"/>
              </a:spcBef>
              <a:spcAft>
                <a:spcPts val="0"/>
              </a:spcAft>
              <a:buClr>
                <a:schemeClr val="dk1"/>
              </a:buClr>
              <a:buSzPts val="1200"/>
              <a:buFont typeface="Noto Sans Symbols"/>
              <a:buChar char="■"/>
            </a:pPr>
            <a:r>
              <a:rPr lang="en-US" dirty="0"/>
              <a:t>And hospital closures are limiting critical access to care</a:t>
            </a:r>
            <a:endParaRPr dirty="0"/>
          </a:p>
        </p:txBody>
      </p:sp>
      <p:sp>
        <p:nvSpPr>
          <p:cNvPr id="152" name="Google Shape;15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Noto Sans Symbols"/>
              <a:buChar char="■"/>
            </a:pPr>
            <a:r>
              <a:rPr lang="en-US" dirty="0"/>
              <a:t>1 in 2 caretaking families require an ambulance every 3 years  - this is twice as often as the average family</a:t>
            </a:r>
          </a:p>
          <a:p>
            <a:pPr marL="171450" lvl="0" indent="-171450" algn="l" rtl="0">
              <a:spcBef>
                <a:spcPts val="0"/>
              </a:spcBef>
              <a:spcAft>
                <a:spcPts val="0"/>
              </a:spcAft>
              <a:buClr>
                <a:schemeClr val="dk1"/>
              </a:buClr>
              <a:buSzPts val="1200"/>
              <a:buFont typeface="Noto Sans Symbols"/>
              <a:buChar char="■"/>
            </a:pPr>
            <a:r>
              <a:rPr lang="en-US" dirty="0"/>
              <a:t>If you think this isn’t relevant for employees today, consider…</a:t>
            </a:r>
          </a:p>
          <a:p>
            <a:pPr marL="628650" lvl="1" indent="-171450" algn="l" rtl="0">
              <a:spcBef>
                <a:spcPts val="0"/>
              </a:spcBef>
              <a:spcAft>
                <a:spcPts val="0"/>
              </a:spcAft>
              <a:buClr>
                <a:schemeClr val="dk1"/>
              </a:buClr>
              <a:buSzPts val="1200"/>
              <a:buFont typeface="Noto Sans Symbols"/>
              <a:buChar char="■"/>
            </a:pPr>
            <a:r>
              <a:rPr lang="en-US" dirty="0"/>
              <a:t>1 in 6 working adults is in a caregiving role…</a:t>
            </a:r>
          </a:p>
          <a:p>
            <a:pPr marL="628650" lvl="1" indent="-171450" algn="l" rtl="0">
              <a:spcBef>
                <a:spcPts val="0"/>
              </a:spcBef>
              <a:spcAft>
                <a:spcPts val="0"/>
              </a:spcAft>
              <a:buClr>
                <a:schemeClr val="dk1"/>
              </a:buClr>
              <a:buSzPts val="1200"/>
              <a:buFont typeface="Noto Sans Symbols"/>
              <a:buChar char="■"/>
            </a:pPr>
            <a:r>
              <a:rPr lang="en-US" dirty="0"/>
              <a:t>With more workers in the sandwich generation than ever – taking care of their children and parents at the same time.</a:t>
            </a:r>
          </a:p>
          <a:p>
            <a:pPr marL="171450" lvl="0" indent="-171450" algn="l" rtl="0">
              <a:spcBef>
                <a:spcPts val="0"/>
              </a:spcBef>
              <a:spcAft>
                <a:spcPts val="0"/>
              </a:spcAft>
              <a:buClr>
                <a:schemeClr val="dk1"/>
              </a:buClr>
              <a:buSzPts val="1200"/>
              <a:buFont typeface="Noto Sans Symbols"/>
              <a:buChar char="■"/>
            </a:pPr>
            <a:r>
              <a:rPr lang="en-US" dirty="0"/>
              <a:t>Combine this with an upward trending average age in the workforce…</a:t>
            </a:r>
          </a:p>
          <a:p>
            <a:pPr marL="171450" lvl="0" indent="-171450" algn="l" rtl="0">
              <a:spcBef>
                <a:spcPts val="0"/>
              </a:spcBef>
              <a:spcAft>
                <a:spcPts val="0"/>
              </a:spcAft>
              <a:buClr>
                <a:schemeClr val="dk1"/>
              </a:buClr>
              <a:buSzPts val="1200"/>
              <a:buFont typeface="Noto Sans Symbols"/>
              <a:buChar char="■"/>
            </a:pPr>
            <a:r>
              <a:rPr lang="en-US" dirty="0"/>
              <a:t>And the 300 hospitals nationwide at immediate risk of closing…</a:t>
            </a:r>
          </a:p>
          <a:p>
            <a:pPr marL="171450" lvl="0" indent="-171450" algn="l" rtl="0">
              <a:spcBef>
                <a:spcPts val="0"/>
              </a:spcBef>
              <a:spcAft>
                <a:spcPts val="0"/>
              </a:spcAft>
              <a:buClr>
                <a:schemeClr val="dk1"/>
              </a:buClr>
              <a:buSzPts val="1200"/>
              <a:buFont typeface="Noto Sans Symbols"/>
              <a:buChar char="■"/>
            </a:pPr>
            <a:r>
              <a:rPr lang="en-US" dirty="0"/>
              <a:t>And we have a serious access to care issue for our employees</a:t>
            </a:r>
          </a:p>
        </p:txBody>
      </p:sp>
      <p:sp>
        <p:nvSpPr>
          <p:cNvPr id="179" name="Google Shape;17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r>
              <a:rPr lang="en-US" dirty="0"/>
              <a:t>Big picture…</a:t>
            </a:r>
          </a:p>
          <a:p>
            <a:pPr marL="628650" lvl="1" indent="-171450" algn="l" rtl="0">
              <a:spcBef>
                <a:spcPts val="0"/>
              </a:spcBef>
              <a:spcAft>
                <a:spcPts val="0"/>
              </a:spcAft>
              <a:buFont typeface="Arial" panose="020B0604020202020204" pitchFamily="34" charset="0"/>
              <a:buChar char="•"/>
            </a:pPr>
            <a:r>
              <a:rPr lang="en-US" dirty="0"/>
              <a:t>The average ground ambulance bill is just over $2,000</a:t>
            </a:r>
          </a:p>
          <a:p>
            <a:pPr marL="628650" lvl="1" indent="-171450" algn="l" rtl="0">
              <a:spcBef>
                <a:spcPts val="0"/>
              </a:spcBef>
              <a:spcAft>
                <a:spcPts val="0"/>
              </a:spcAft>
              <a:buFont typeface="Arial" panose="020B0604020202020204" pitchFamily="34" charset="0"/>
              <a:buChar char="•"/>
            </a:pPr>
            <a:r>
              <a:rPr lang="en-US" dirty="0"/>
              <a:t>60% of Americans need to borrow to cover a $1,000 expense</a:t>
            </a:r>
          </a:p>
          <a:p>
            <a:pPr marL="628650" lvl="1" indent="-171450" algn="l" rtl="0">
              <a:spcBef>
                <a:spcPts val="0"/>
              </a:spcBef>
              <a:spcAft>
                <a:spcPts val="0"/>
              </a:spcAft>
              <a:buFont typeface="Arial" panose="020B0604020202020204" pitchFamily="34" charset="0"/>
              <a:buChar char="•"/>
            </a:pPr>
            <a:r>
              <a:rPr lang="en-US" dirty="0"/>
              <a:t>When employees learn there’s a solution like MASA, 30% are likely to pay for it.</a:t>
            </a:r>
            <a:endParaRPr dirty="0"/>
          </a:p>
        </p:txBody>
      </p:sp>
      <p:sp>
        <p:nvSpPr>
          <p:cNvPr id="208" name="Google Shape;2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r>
              <a:rPr lang="en-US" dirty="0"/>
              <a:t>We all know the standard health, dental, vision, life benefit program doesn’t cut it anymore</a:t>
            </a:r>
          </a:p>
          <a:p>
            <a:pPr marL="171450" lvl="0" indent="-171450" algn="l" rtl="0">
              <a:spcBef>
                <a:spcPts val="0"/>
              </a:spcBef>
              <a:spcAft>
                <a:spcPts val="0"/>
              </a:spcAft>
              <a:buFont typeface="Arial" panose="020B0604020202020204" pitchFamily="34" charset="0"/>
              <a:buChar char="•"/>
            </a:pPr>
            <a:r>
              <a:rPr lang="en-US" dirty="0"/>
              <a:t>Studies show holistic, thoughtful, and meaningful benefit programs positively impact employee health, wellness, retention, and recruiting efforts.</a:t>
            </a:r>
          </a:p>
          <a:p>
            <a:pPr marL="171450" lvl="0" indent="-171450" algn="l" rtl="0">
              <a:spcBef>
                <a:spcPts val="0"/>
              </a:spcBef>
              <a:spcAft>
                <a:spcPts val="0"/>
              </a:spcAft>
              <a:buFont typeface="Arial" panose="020B0604020202020204" pitchFamily="34" charset="0"/>
              <a:buChar char="•"/>
            </a:pPr>
            <a:r>
              <a:rPr lang="en-US" dirty="0"/>
              <a:t>Understanding the modern challenges faced by employees today is key to remaining your clients’ trusted risk management advisor and we’re here to help!</a:t>
            </a:r>
          </a:p>
          <a:p>
            <a:pPr marL="171450" lvl="0" indent="-171450" algn="l" rtl="0">
              <a:spcBef>
                <a:spcPts val="0"/>
              </a:spcBef>
              <a:spcAft>
                <a:spcPts val="0"/>
              </a:spcAft>
              <a:buFont typeface="Arial" panose="020B0604020202020204" pitchFamily="34" charset="0"/>
              <a:buChar char="•"/>
            </a:pPr>
            <a:r>
              <a:rPr lang="en-US" dirty="0"/>
              <a:t>Our participation rates speak for themselves – financial protection is valuable and critical to today’s workforce.</a:t>
            </a:r>
          </a:p>
          <a:p>
            <a:pPr marL="171450" lvl="0" indent="-171450" algn="l" rtl="0">
              <a:spcBef>
                <a:spcPts val="0"/>
              </a:spcBef>
              <a:spcAft>
                <a:spcPts val="0"/>
              </a:spcAft>
              <a:buFont typeface="Arial" panose="020B0604020202020204" pitchFamily="34" charset="0"/>
              <a:buChar char="•"/>
            </a:pPr>
            <a:endParaRPr lang="en-US" dirty="0"/>
          </a:p>
          <a:p>
            <a:pPr marL="0" lvl="0" indent="0" algn="l" rtl="0">
              <a:spcBef>
                <a:spcPts val="0"/>
              </a:spcBef>
              <a:spcAft>
                <a:spcPts val="0"/>
              </a:spcAft>
              <a:buFont typeface="Arial" panose="020B0604020202020204" pitchFamily="34" charset="0"/>
              <a:buNone/>
            </a:pPr>
            <a:r>
              <a:rPr lang="en-US" dirty="0"/>
              <a:t>MASA makes it easy with…</a:t>
            </a:r>
          </a:p>
          <a:p>
            <a:pPr marL="171450" lvl="0" indent="-171450" algn="l" rtl="0">
              <a:spcBef>
                <a:spcPts val="0"/>
              </a:spcBef>
              <a:spcAft>
                <a:spcPts val="0"/>
              </a:spcAft>
              <a:buFont typeface="Arial" panose="020B0604020202020204" pitchFamily="34" charset="0"/>
              <a:buChar char="•"/>
            </a:pPr>
            <a:r>
              <a:rPr lang="en-US" dirty="0"/>
              <a:t>No SSN</a:t>
            </a:r>
          </a:p>
          <a:p>
            <a:pPr marL="171450" lvl="0" indent="-171450" algn="l" rtl="0">
              <a:spcBef>
                <a:spcPts val="0"/>
              </a:spcBef>
              <a:spcAft>
                <a:spcPts val="0"/>
              </a:spcAft>
              <a:buFont typeface="Arial" panose="020B0604020202020204" pitchFamily="34" charset="0"/>
              <a:buChar char="•"/>
            </a:pPr>
            <a:r>
              <a:rPr lang="en-US" dirty="0"/>
              <a:t>No health questions</a:t>
            </a:r>
          </a:p>
          <a:p>
            <a:pPr marL="171450" lvl="0" indent="-171450" algn="l" rtl="0">
              <a:spcBef>
                <a:spcPts val="0"/>
              </a:spcBef>
              <a:spcAft>
                <a:spcPts val="0"/>
              </a:spcAft>
              <a:buFont typeface="Arial" panose="020B0604020202020204" pitchFamily="34" charset="0"/>
              <a:buChar char="•"/>
            </a:pPr>
            <a:r>
              <a:rPr lang="en-US" dirty="0"/>
              <a:t>No claim forms</a:t>
            </a:r>
          </a:p>
          <a:p>
            <a:pPr marL="171450" lvl="0" indent="-171450" algn="l" rtl="0">
              <a:spcBef>
                <a:spcPts val="0"/>
              </a:spcBef>
              <a:spcAft>
                <a:spcPts val="0"/>
              </a:spcAft>
              <a:buFont typeface="Arial" panose="020B0604020202020204" pitchFamily="34" charset="0"/>
              <a:buChar char="•"/>
            </a:pPr>
            <a:r>
              <a:rPr lang="en-US" dirty="0"/>
              <a:t>No network limitations</a:t>
            </a:r>
          </a:p>
          <a:p>
            <a:pPr marL="171450" lvl="0" indent="-171450" algn="l" rtl="0">
              <a:spcBef>
                <a:spcPts val="0"/>
              </a:spcBef>
              <a:spcAft>
                <a:spcPts val="0"/>
              </a:spcAft>
              <a:buFont typeface="Arial" panose="020B0604020202020204" pitchFamily="34" charset="0"/>
              <a:buChar char="•"/>
            </a:pPr>
            <a:r>
              <a:rPr lang="en-US" dirty="0"/>
              <a:t>No deductibles</a:t>
            </a:r>
          </a:p>
          <a:p>
            <a:pPr marL="171450" lvl="0" indent="-171450" algn="l" rtl="0">
              <a:spcBef>
                <a:spcPts val="0"/>
              </a:spcBef>
              <a:spcAft>
                <a:spcPts val="0"/>
              </a:spcAft>
              <a:buFont typeface="Arial" panose="020B0604020202020204" pitchFamily="34" charset="0"/>
              <a:buChar char="•"/>
            </a:pPr>
            <a:r>
              <a:rPr lang="en-US" dirty="0"/>
              <a:t>No denials based on claim cost</a:t>
            </a:r>
            <a:endParaRPr dirty="0"/>
          </a:p>
        </p:txBody>
      </p:sp>
      <p:sp>
        <p:nvSpPr>
          <p:cNvPr id="223" name="Google Shape;2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How do MASA plans work?</a:t>
            </a:r>
          </a:p>
          <a:p>
            <a:pPr marL="0" lvl="0" indent="0" algn="l" rtl="0">
              <a:spcBef>
                <a:spcPts val="0"/>
              </a:spcBef>
              <a:spcAft>
                <a:spcPts val="0"/>
              </a:spcAft>
              <a:buNone/>
            </a:pPr>
            <a:endParaRPr lang="en-US" dirty="0"/>
          </a:p>
          <a:p>
            <a:pPr marL="171450" lvl="0" indent="-171450" algn="l" rtl="0">
              <a:spcBef>
                <a:spcPts val="0"/>
              </a:spcBef>
              <a:spcAft>
                <a:spcPts val="0"/>
              </a:spcAft>
              <a:buFont typeface="Arial" panose="020B0604020202020204" pitchFamily="34" charset="0"/>
              <a:buChar char="•"/>
            </a:pPr>
            <a:r>
              <a:rPr lang="en-US" dirty="0"/>
              <a:t>Employees select from the employer-offered plans during open enrollment</a:t>
            </a:r>
          </a:p>
          <a:p>
            <a:pPr marL="171450" lvl="0" indent="-171450" algn="l" rtl="0">
              <a:spcBef>
                <a:spcPts val="0"/>
              </a:spcBef>
              <a:spcAft>
                <a:spcPts val="0"/>
              </a:spcAft>
              <a:buFont typeface="Arial" panose="020B0604020202020204" pitchFamily="34" charset="0"/>
              <a:buChar char="•"/>
            </a:pPr>
            <a:r>
              <a:rPr lang="en-US" dirty="0"/>
              <a:t>Coverage applies to any ambulance provider, nationwide – no network limitations</a:t>
            </a:r>
          </a:p>
          <a:p>
            <a:pPr marL="171450" lvl="0" indent="-171450" algn="l" rtl="0">
              <a:spcBef>
                <a:spcPts val="0"/>
              </a:spcBef>
              <a:spcAft>
                <a:spcPts val="0"/>
              </a:spcAft>
              <a:buFont typeface="Arial" panose="020B0604020202020204" pitchFamily="34" charset="0"/>
              <a:buChar char="•"/>
            </a:pPr>
            <a:r>
              <a:rPr lang="en-US" dirty="0"/>
              <a:t>No specific triggering event is needed – MASA can be used to cover any emergency medical transportation situation</a:t>
            </a:r>
          </a:p>
          <a:p>
            <a:pPr marL="171450" lvl="0" indent="-171450" algn="l" rtl="0">
              <a:spcBef>
                <a:spcPts val="0"/>
              </a:spcBef>
              <a:spcAft>
                <a:spcPts val="0"/>
              </a:spcAft>
              <a:buFont typeface="Arial" panose="020B0604020202020204" pitchFamily="34" charset="0"/>
              <a:buChar char="•"/>
            </a:pPr>
            <a:r>
              <a:rPr lang="en-US" dirty="0"/>
              <a:t>Medical transport claims include deductibles, co-insurance, co-pays, denied claims, and balance bills.</a:t>
            </a:r>
            <a:endParaRPr dirty="0"/>
          </a:p>
        </p:txBody>
      </p:sp>
      <p:sp>
        <p:nvSpPr>
          <p:cNvPr id="241" name="Google Shape;2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MASA offers protection for several key markets…</a:t>
            </a:r>
          </a:p>
          <a:p>
            <a:pPr marL="171450" lvl="0" indent="-171450" algn="l" rtl="0">
              <a:spcBef>
                <a:spcPts val="0"/>
              </a:spcBef>
              <a:spcAft>
                <a:spcPts val="0"/>
              </a:spcAft>
              <a:buFont typeface="Arial" panose="020B0604020202020204" pitchFamily="34" charset="0"/>
              <a:buChar char="•"/>
            </a:pPr>
            <a:r>
              <a:rPr lang="en-US" dirty="0"/>
              <a:t>Employees enrolled in HDHPs and other plans with higher deductibles can utilize MASA when deductibles and coinsurance limits have not been met</a:t>
            </a:r>
          </a:p>
          <a:p>
            <a:pPr marL="171450" lvl="0" indent="-171450" algn="l" rtl="0">
              <a:spcBef>
                <a:spcPts val="0"/>
              </a:spcBef>
              <a:spcAft>
                <a:spcPts val="0"/>
              </a:spcAft>
              <a:buFont typeface="Arial" panose="020B0604020202020204" pitchFamily="34" charset="0"/>
              <a:buChar char="•"/>
            </a:pPr>
            <a:r>
              <a:rPr lang="en-US" dirty="0"/>
              <a:t>Employees who travel often for work or pleasure</a:t>
            </a:r>
          </a:p>
          <a:p>
            <a:pPr marL="171450" lvl="0" indent="-171450" algn="l" rtl="0">
              <a:spcBef>
                <a:spcPts val="0"/>
              </a:spcBef>
              <a:spcAft>
                <a:spcPts val="0"/>
              </a:spcAft>
              <a:buFont typeface="Arial" panose="020B0604020202020204" pitchFamily="34" charset="0"/>
              <a:buChar char="•"/>
            </a:pPr>
            <a:r>
              <a:rPr lang="en-US" dirty="0"/>
              <a:t>Employees with families who travel</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Especially those involved in sports and extracurricular activities</a:t>
            </a:r>
          </a:p>
          <a:p>
            <a:pPr marL="171450" lvl="0" indent="-171450" algn="l" rtl="0">
              <a:spcBef>
                <a:spcPts val="0"/>
              </a:spcBef>
              <a:spcAft>
                <a:spcPts val="0"/>
              </a:spcAft>
              <a:buFont typeface="Arial" panose="020B0604020202020204" pitchFamily="34" charset="0"/>
              <a:buChar char="•"/>
            </a:pPr>
            <a:r>
              <a:rPr lang="en-US" dirty="0"/>
              <a:t>Groups with aging populations</a:t>
            </a:r>
          </a:p>
          <a:p>
            <a:pPr marL="171450" lvl="0" indent="-171450" algn="l" rtl="0">
              <a:spcBef>
                <a:spcPts val="0"/>
              </a:spcBef>
              <a:spcAft>
                <a:spcPts val="0"/>
              </a:spcAft>
              <a:buFont typeface="Arial" panose="020B0604020202020204" pitchFamily="34" charset="0"/>
              <a:buChar char="•"/>
            </a:pPr>
            <a:r>
              <a:rPr lang="en-US" dirty="0"/>
              <a:t>Groups or employees expecting emergency transportation needs or those with chronic illness</a:t>
            </a:r>
          </a:p>
          <a:p>
            <a:pPr marL="628650" lvl="1" indent="-171450" algn="l" rtl="0">
              <a:spcBef>
                <a:spcPts val="0"/>
              </a:spcBef>
              <a:spcAft>
                <a:spcPts val="0"/>
              </a:spcAft>
              <a:buFont typeface="Arial" panose="020B0604020202020204" pitchFamily="34" charset="0"/>
              <a:buChar char="•"/>
            </a:pPr>
            <a:r>
              <a:rPr lang="en-US" dirty="0"/>
              <a:t>This can be a great tool for groups mitigating rate increases with increased deductibles and coinsurance plans</a:t>
            </a:r>
          </a:p>
        </p:txBody>
      </p:sp>
      <p:sp>
        <p:nvSpPr>
          <p:cNvPr id="250" name="Google Shape;2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r>
              <a:rPr lang="en-US" dirty="0"/>
              <a:t>Did you know…</a:t>
            </a:r>
          </a:p>
          <a:p>
            <a:pPr marL="628650" lvl="1" indent="-171450" algn="l" rtl="0">
              <a:spcBef>
                <a:spcPts val="0"/>
              </a:spcBef>
              <a:spcAft>
                <a:spcPts val="0"/>
              </a:spcAft>
              <a:buFont typeface="Arial" panose="020B0604020202020204" pitchFamily="34" charset="0"/>
              <a:buChar char="•"/>
            </a:pPr>
            <a:r>
              <a:rPr lang="en-US" dirty="0"/>
              <a:t>The average ambulance bill includes 24 or more codes – it’s not just a bill for the ride itself (Milliman data compiled January 2024)</a:t>
            </a:r>
          </a:p>
          <a:p>
            <a:pPr marL="628650" lvl="1" indent="-171450" algn="l" rtl="0">
              <a:spcBef>
                <a:spcPts val="0"/>
              </a:spcBef>
              <a:spcAft>
                <a:spcPts val="0"/>
              </a:spcAft>
              <a:buFont typeface="Arial" panose="020B0604020202020204" pitchFamily="34" charset="0"/>
              <a:buChar char="•"/>
            </a:pPr>
            <a:r>
              <a:rPr lang="en-US" dirty="0"/>
              <a:t>These codes include services provides during the transport and can include things like…</a:t>
            </a:r>
          </a:p>
          <a:p>
            <a:pPr marL="1085850" lvl="2" indent="-171450" algn="l" rtl="0">
              <a:spcBef>
                <a:spcPts val="0"/>
              </a:spcBef>
              <a:spcAft>
                <a:spcPts val="0"/>
              </a:spcAft>
              <a:buFont typeface="Arial" panose="020B0604020202020204" pitchFamily="34" charset="0"/>
              <a:buChar char="•"/>
            </a:pPr>
            <a:r>
              <a:rPr lang="en-US" dirty="0"/>
              <a:t>Life support services</a:t>
            </a:r>
          </a:p>
          <a:p>
            <a:pPr marL="1085850" lvl="2" indent="-171450" algn="l" rtl="0">
              <a:spcBef>
                <a:spcPts val="0"/>
              </a:spcBef>
              <a:spcAft>
                <a:spcPts val="0"/>
              </a:spcAft>
              <a:buFont typeface="Arial" panose="020B0604020202020204" pitchFamily="34" charset="0"/>
              <a:buChar char="•"/>
            </a:pPr>
            <a:r>
              <a:rPr lang="en-US" dirty="0"/>
              <a:t>Disposable supplies</a:t>
            </a:r>
          </a:p>
          <a:p>
            <a:pPr marL="1085850" lvl="2" indent="-171450" algn="l" rtl="0">
              <a:spcBef>
                <a:spcPts val="0"/>
              </a:spcBef>
              <a:spcAft>
                <a:spcPts val="0"/>
              </a:spcAft>
              <a:buFont typeface="Arial" panose="020B0604020202020204" pitchFamily="34" charset="0"/>
              <a:buChar char="•"/>
            </a:pPr>
            <a:r>
              <a:rPr lang="en-US" dirty="0"/>
              <a:t>IVs</a:t>
            </a:r>
          </a:p>
          <a:p>
            <a:pPr marL="1085850" lvl="2" indent="-171450" algn="l" rtl="0">
              <a:spcBef>
                <a:spcPts val="0"/>
              </a:spcBef>
              <a:spcAft>
                <a:spcPts val="0"/>
              </a:spcAft>
              <a:buFont typeface="Arial" panose="020B0604020202020204" pitchFamily="34" charset="0"/>
              <a:buChar char="•"/>
            </a:pPr>
            <a:r>
              <a:rPr lang="en-US" dirty="0"/>
              <a:t>Oxygen monitoring </a:t>
            </a:r>
          </a:p>
          <a:p>
            <a:pPr marL="1085850" lvl="2" indent="-171450" algn="l" rtl="0">
              <a:spcBef>
                <a:spcPts val="0"/>
              </a:spcBef>
              <a:spcAft>
                <a:spcPts val="0"/>
              </a:spcAft>
              <a:buFont typeface="Arial" panose="020B0604020202020204" pitchFamily="34" charset="0"/>
              <a:buChar char="•"/>
            </a:pPr>
            <a:r>
              <a:rPr lang="en-US" dirty="0"/>
              <a:t>And more</a:t>
            </a:r>
          </a:p>
          <a:p>
            <a:pPr marL="171450" lvl="0" indent="-171450" algn="l" rtl="0">
              <a:spcBef>
                <a:spcPts val="0"/>
              </a:spcBef>
              <a:spcAft>
                <a:spcPts val="0"/>
              </a:spcAft>
              <a:buFont typeface="Arial" panose="020B0604020202020204" pitchFamily="34" charset="0"/>
              <a:buChar char="•"/>
            </a:pPr>
            <a:r>
              <a:rPr lang="en-US" dirty="0"/>
              <a:t>MASA covers costs like these and more</a:t>
            </a:r>
          </a:p>
          <a:p>
            <a:pPr marL="171450" lvl="0" indent="-171450" algn="l" rtl="0">
              <a:spcBef>
                <a:spcPts val="0"/>
              </a:spcBef>
              <a:spcAft>
                <a:spcPts val="0"/>
              </a:spcAft>
              <a:buFont typeface="Arial" panose="020B0604020202020204" pitchFamily="34" charset="0"/>
              <a:buChar char="•"/>
            </a:pPr>
            <a:r>
              <a:rPr lang="en-US" dirty="0"/>
              <a:t>And unlike every other medical transport coverage solution out here – we have no network </a:t>
            </a:r>
            <a:r>
              <a:rPr lang="en-US" dirty="0" err="1"/>
              <a:t>retrictions</a:t>
            </a:r>
            <a:r>
              <a:rPr lang="en-US" dirty="0"/>
              <a:t>.</a:t>
            </a:r>
          </a:p>
          <a:p>
            <a:pPr marL="171450" lvl="0" indent="-171450" algn="l" rtl="0">
              <a:spcBef>
                <a:spcPts val="0"/>
              </a:spcBef>
              <a:spcAft>
                <a:spcPts val="0"/>
              </a:spcAft>
              <a:buFont typeface="Arial" panose="020B0604020202020204" pitchFamily="34" charset="0"/>
              <a:buChar char="•"/>
            </a:pPr>
            <a:r>
              <a:rPr lang="en-US" dirty="0"/>
              <a:t>We cover all 21k ground ambulance and 300 air medical ambulance providers in the U.S. </a:t>
            </a:r>
          </a:p>
          <a:p>
            <a:pPr marL="171450" lvl="0" indent="-171450" algn="l" rtl="0">
              <a:spcBef>
                <a:spcPts val="0"/>
              </a:spcBef>
              <a:spcAft>
                <a:spcPts val="0"/>
              </a:spcAft>
              <a:buFont typeface="Arial" panose="020B0604020202020204" pitchFamily="34" charset="0"/>
              <a:buChar char="•"/>
            </a:pPr>
            <a:r>
              <a:rPr lang="en-US" dirty="0"/>
              <a:t>We want our members calling 9-1-1, not searching for an in-network provider in their time of need.</a:t>
            </a:r>
          </a:p>
        </p:txBody>
      </p:sp>
      <p:sp>
        <p:nvSpPr>
          <p:cNvPr id="260" name="Google Shape;26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92000"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169" y="914400"/>
            <a:ext cx="5953209" cy="1287065"/>
          </a:xfrm>
        </p:spPr>
        <p:txBody>
          <a:bodyPr anchor="ctr">
            <a:noAutofit/>
          </a:bodyPr>
          <a:lstStyle>
            <a:lvl1pPr algn="l">
              <a:defRPr sz="4400">
                <a:solidFill>
                  <a:schemeClr val="bg1"/>
                </a:solidFill>
              </a:defRPr>
            </a:lvl1pPr>
          </a:lstStyle>
          <a:p>
            <a:r>
              <a:rPr lang="en-US" dirty="0"/>
              <a:t>Click to edit Master title style</a:t>
            </a:r>
          </a:p>
        </p:txBody>
      </p:sp>
      <p:pic>
        <p:nvPicPr>
          <p:cNvPr id="3" name="Picture 2">
            <a:extLst>
              <a:ext uri="{FF2B5EF4-FFF2-40B4-BE49-F238E27FC236}">
                <a16:creationId xmlns:a16="http://schemas.microsoft.com/office/drawing/2014/main" id="{6F14ACDC-7895-4648-CEBC-59255A815C15}"/>
              </a:ext>
            </a:extLst>
          </p:cNvPr>
          <p:cNvPicPr>
            <a:picLocks noChangeAspect="1"/>
          </p:cNvPicPr>
          <p:nvPr userDrawn="1"/>
        </p:nvPicPr>
        <p:blipFill>
          <a:blip r:embed="rId2"/>
          <a:stretch>
            <a:fillRect/>
          </a:stretch>
        </p:blipFill>
        <p:spPr>
          <a:xfrm>
            <a:off x="712269" y="5451246"/>
            <a:ext cx="2327493" cy="492354"/>
          </a:xfrm>
          <a:prstGeom prst="rect">
            <a:avLst/>
          </a:prstGeom>
        </p:spPr>
      </p:pic>
      <p:sp>
        <p:nvSpPr>
          <p:cNvPr id="6" name="Content Placeholder 2">
            <a:extLst>
              <a:ext uri="{FF2B5EF4-FFF2-40B4-BE49-F238E27FC236}">
                <a16:creationId xmlns:a16="http://schemas.microsoft.com/office/drawing/2014/main" id="{07D06534-9986-EE49-17F1-9264C3F18DB9}"/>
              </a:ext>
            </a:extLst>
          </p:cNvPr>
          <p:cNvSpPr>
            <a:spLocks noGrp="1"/>
          </p:cNvSpPr>
          <p:nvPr>
            <p:ph idx="1"/>
          </p:nvPr>
        </p:nvSpPr>
        <p:spPr>
          <a:xfrm>
            <a:off x="622169" y="2586575"/>
            <a:ext cx="5953209" cy="1943157"/>
          </a:xfrm>
        </p:spPr>
        <p:txBody>
          <a:bodyPr/>
          <a:lstStyle>
            <a:lvl1pPr>
              <a:defRPr sz="2000">
                <a:solidFill>
                  <a:srgbClr val="E64B38"/>
                </a:solidFill>
              </a:defRPr>
            </a:lvl1pPr>
            <a:lvl2pPr marL="457200" indent="0">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buClr>
                <a:srgbClr val="230871"/>
              </a:buCl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rgbClr val="230871"/>
              </a:buClr>
              <a:buFont typeface="Courier New" panose="02070309020205020404" pitchFamily="49" charset="0"/>
              <a:buChar char="o"/>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p:txBody>
      </p:sp>
      <p:pic>
        <p:nvPicPr>
          <p:cNvPr id="2" name="Picture 1" descr="A white arrow pointing right&#10;&#10;Description automatically generated">
            <a:extLst>
              <a:ext uri="{FF2B5EF4-FFF2-40B4-BE49-F238E27FC236}">
                <a16:creationId xmlns:a16="http://schemas.microsoft.com/office/drawing/2014/main" id="{D9BCB3C0-EA97-78F7-BA30-2797E3D9179F}"/>
              </a:ext>
            </a:extLst>
          </p:cNvPr>
          <p:cNvPicPr>
            <a:picLocks noChangeAspect="1"/>
          </p:cNvPicPr>
          <p:nvPr userDrawn="1"/>
        </p:nvPicPr>
        <p:blipFill>
          <a:blip r:embed="rId3">
            <a:alphaModFix amt="5000"/>
          </a:blip>
          <a:stretch>
            <a:fillRect/>
          </a:stretch>
        </p:blipFill>
        <p:spPr>
          <a:xfrm flipH="1">
            <a:off x="7602607" y="-973796"/>
            <a:ext cx="6901537" cy="11000152"/>
          </a:xfrm>
          <a:prstGeom prst="rect">
            <a:avLst/>
          </a:prstGeom>
        </p:spPr>
      </p:pic>
      <p:pic>
        <p:nvPicPr>
          <p:cNvPr id="9" name="Picture 8" descr="A purple arrow with black background&#10;&#10;Description automatically generated">
            <a:extLst>
              <a:ext uri="{FF2B5EF4-FFF2-40B4-BE49-F238E27FC236}">
                <a16:creationId xmlns:a16="http://schemas.microsoft.com/office/drawing/2014/main" id="{72C7FA64-A88B-387E-E9A9-F552CBBAD9BD}"/>
              </a:ext>
            </a:extLst>
          </p:cNvPr>
          <p:cNvPicPr>
            <a:picLocks noChangeAspect="1"/>
          </p:cNvPicPr>
          <p:nvPr userDrawn="1"/>
        </p:nvPicPr>
        <p:blipFill>
          <a:blip r:embed="rId4">
            <a:alphaModFix amt="40000"/>
          </a:blip>
          <a:stretch>
            <a:fillRect/>
          </a:stretch>
        </p:blipFill>
        <p:spPr>
          <a:xfrm>
            <a:off x="9789322" y="-728373"/>
            <a:ext cx="1979536" cy="3155122"/>
          </a:xfrm>
          <a:prstGeom prst="rect">
            <a:avLst/>
          </a:prstGeom>
        </p:spPr>
      </p:pic>
      <p:pic>
        <p:nvPicPr>
          <p:cNvPr id="13" name="Picture 12" descr="A purple arrow with black background&#10;&#10;Description automatically generated">
            <a:extLst>
              <a:ext uri="{FF2B5EF4-FFF2-40B4-BE49-F238E27FC236}">
                <a16:creationId xmlns:a16="http://schemas.microsoft.com/office/drawing/2014/main" id="{32837EFA-8E5F-AC30-CE3F-61C4449648D4}"/>
              </a:ext>
            </a:extLst>
          </p:cNvPr>
          <p:cNvPicPr>
            <a:picLocks noChangeAspect="1"/>
          </p:cNvPicPr>
          <p:nvPr userDrawn="1"/>
        </p:nvPicPr>
        <p:blipFill>
          <a:blip r:embed="rId5">
            <a:alphaModFix amt="60000"/>
          </a:blip>
          <a:stretch>
            <a:fillRect/>
          </a:stretch>
        </p:blipFill>
        <p:spPr>
          <a:xfrm>
            <a:off x="8632087" y="4594257"/>
            <a:ext cx="1693165" cy="2698685"/>
          </a:xfrm>
          <a:prstGeom prst="rect">
            <a:avLst/>
          </a:prstGeom>
        </p:spPr>
      </p:pic>
      <p:sp>
        <p:nvSpPr>
          <p:cNvPr id="16" name="TextBox 15">
            <a:extLst>
              <a:ext uri="{FF2B5EF4-FFF2-40B4-BE49-F238E27FC236}">
                <a16:creationId xmlns:a16="http://schemas.microsoft.com/office/drawing/2014/main" id="{BB9FE7E5-E646-54AD-4154-C4B2D79C1634}"/>
              </a:ext>
            </a:extLst>
          </p:cNvPr>
          <p:cNvSpPr txBox="1"/>
          <p:nvPr userDrawn="1"/>
        </p:nvSpPr>
        <p:spPr>
          <a:xfrm>
            <a:off x="622169" y="6472949"/>
            <a:ext cx="7255564"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92927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4059936"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9F7881-405E-6528-3ADF-25646A39B8FD}"/>
              </a:ext>
            </a:extLst>
          </p:cNvPr>
          <p:cNvSpPr>
            <a:spLocks noGrp="1"/>
          </p:cNvSpPr>
          <p:nvPr>
            <p:ph idx="1"/>
          </p:nvPr>
        </p:nvSpPr>
        <p:spPr>
          <a:xfrm>
            <a:off x="4788816" y="501605"/>
            <a:ext cx="6787299" cy="5899194"/>
          </a:xfrm>
        </p:spPr>
        <p:txBody>
          <a:bodyPr/>
          <a:lstStyle>
            <a:lvl1pPr>
              <a:defRPr sz="2000"/>
            </a:lvl1pPr>
            <a:lvl2pPr marL="457200" indent="0">
              <a:buNone/>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a:buClr>
                <a:srgbClr val="230871"/>
              </a:buClr>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rgbClr val="230871"/>
              </a:buClr>
              <a:buFont typeface="Courier New" panose="02070309020205020404" pitchFamily="49" charset="0"/>
              <a:buChar char="o"/>
              <a:defRPr sz="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DBB2A134-0FBF-73B3-386A-05FE897B66E7}"/>
              </a:ext>
            </a:extLst>
          </p:cNvPr>
          <p:cNvSpPr>
            <a:spLocks noGrp="1"/>
          </p:cNvSpPr>
          <p:nvPr>
            <p:ph type="title"/>
          </p:nvPr>
        </p:nvSpPr>
        <p:spPr>
          <a:xfrm>
            <a:off x="455692" y="501605"/>
            <a:ext cx="3148553" cy="1897308"/>
          </a:xfrm>
        </p:spPr>
        <p:txBody>
          <a:bodyPr/>
          <a:lstStyle>
            <a:lvl1pPr>
              <a:defRPr>
                <a:solidFill>
                  <a:schemeClr val="bg1"/>
                </a:solidFill>
              </a:defRPr>
            </a:lvl1pPr>
          </a:lstStyle>
          <a:p>
            <a:r>
              <a:rPr lang="en-US" dirty="0"/>
              <a:t>Click to edit Master title style</a:t>
            </a:r>
          </a:p>
        </p:txBody>
      </p:sp>
      <p:pic>
        <p:nvPicPr>
          <p:cNvPr id="5" name="Picture 4" descr="A white arrow pointing right&#10;&#10;Description automatically generated">
            <a:extLst>
              <a:ext uri="{FF2B5EF4-FFF2-40B4-BE49-F238E27FC236}">
                <a16:creationId xmlns:a16="http://schemas.microsoft.com/office/drawing/2014/main" id="{AF1B2A59-58F4-AE7C-F6F7-84F523441CB7}"/>
              </a:ext>
            </a:extLst>
          </p:cNvPr>
          <p:cNvPicPr>
            <a:picLocks noChangeAspect="1"/>
          </p:cNvPicPr>
          <p:nvPr userDrawn="1"/>
        </p:nvPicPr>
        <p:blipFill>
          <a:blip r:embed="rId2">
            <a:alphaModFix amt="5000"/>
          </a:blip>
          <a:stretch>
            <a:fillRect/>
          </a:stretch>
        </p:blipFill>
        <p:spPr>
          <a:xfrm>
            <a:off x="-1584960" y="0"/>
            <a:ext cx="5838287" cy="9305469"/>
          </a:xfrm>
          <a:prstGeom prst="rect">
            <a:avLst/>
          </a:prstGeom>
        </p:spPr>
      </p:pic>
      <p:sp>
        <p:nvSpPr>
          <p:cNvPr id="6" name="TextBox 5">
            <a:extLst>
              <a:ext uri="{FF2B5EF4-FFF2-40B4-BE49-F238E27FC236}">
                <a16:creationId xmlns:a16="http://schemas.microsoft.com/office/drawing/2014/main" id="{D1647A87-0F9F-E8EC-6481-06A7B1D5786B}"/>
              </a:ext>
            </a:extLst>
          </p:cNvPr>
          <p:cNvSpPr txBox="1"/>
          <p:nvPr userDrawn="1"/>
        </p:nvSpPr>
        <p:spPr>
          <a:xfrm>
            <a:off x="455692" y="6472949"/>
            <a:ext cx="7255564"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57242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4059936"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lue arrow with black background&#10;&#10;Description automatically generated">
            <a:extLst>
              <a:ext uri="{FF2B5EF4-FFF2-40B4-BE49-F238E27FC236}">
                <a16:creationId xmlns:a16="http://schemas.microsoft.com/office/drawing/2014/main" id="{40D29B69-63D3-D2DF-CDB6-D302195205AD}"/>
              </a:ext>
            </a:extLst>
          </p:cNvPr>
          <p:cNvPicPr>
            <a:picLocks noChangeAspect="1"/>
          </p:cNvPicPr>
          <p:nvPr userDrawn="1"/>
        </p:nvPicPr>
        <p:blipFill>
          <a:blip r:embed="rId2">
            <a:alphaModFix amt="2000"/>
          </a:blip>
          <a:stretch>
            <a:fillRect/>
          </a:stretch>
        </p:blipFill>
        <p:spPr>
          <a:xfrm flipH="1">
            <a:off x="-1674023" y="-1"/>
            <a:ext cx="5689354" cy="9305469"/>
          </a:xfrm>
          <a:prstGeom prst="rect">
            <a:avLst/>
          </a:prstGeom>
        </p:spPr>
      </p:pic>
      <p:sp>
        <p:nvSpPr>
          <p:cNvPr id="3" name="Content Placeholder 2">
            <a:extLst>
              <a:ext uri="{FF2B5EF4-FFF2-40B4-BE49-F238E27FC236}">
                <a16:creationId xmlns:a16="http://schemas.microsoft.com/office/drawing/2014/main" id="{C39F7881-405E-6528-3ADF-25646A39B8FD}"/>
              </a:ext>
            </a:extLst>
          </p:cNvPr>
          <p:cNvSpPr>
            <a:spLocks noGrp="1"/>
          </p:cNvSpPr>
          <p:nvPr>
            <p:ph idx="1"/>
          </p:nvPr>
        </p:nvSpPr>
        <p:spPr>
          <a:xfrm>
            <a:off x="4788816" y="501605"/>
            <a:ext cx="6787299" cy="5899194"/>
          </a:xfrm>
        </p:spPr>
        <p:txBody>
          <a:bodyPr/>
          <a:lstStyle>
            <a:lvl1pPr>
              <a:defRPr sz="2000"/>
            </a:lvl1pPr>
            <a:lvl2pPr marL="457200" indent="0">
              <a:buNone/>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a:buClr>
                <a:srgbClr val="230871"/>
              </a:buClr>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rgbClr val="230871"/>
              </a:buClr>
              <a:buFont typeface="Courier New" panose="02070309020205020404" pitchFamily="49" charset="0"/>
              <a:buChar char="o"/>
              <a:defRPr sz="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DBB2A134-0FBF-73B3-386A-05FE897B66E7}"/>
              </a:ext>
            </a:extLst>
          </p:cNvPr>
          <p:cNvSpPr>
            <a:spLocks noGrp="1"/>
          </p:cNvSpPr>
          <p:nvPr>
            <p:ph type="title"/>
          </p:nvPr>
        </p:nvSpPr>
        <p:spPr>
          <a:xfrm>
            <a:off x="455692" y="501605"/>
            <a:ext cx="3148553" cy="1897308"/>
          </a:xfrm>
        </p:spPr>
        <p:txBody>
          <a:bodyPr/>
          <a:lstStyle>
            <a:lvl1pPr>
              <a:defRPr>
                <a:solidFill>
                  <a:srgbClr val="230871"/>
                </a:solidFill>
              </a:defRPr>
            </a:lvl1pPr>
          </a:lstStyle>
          <a:p>
            <a:r>
              <a:rPr lang="en-US" dirty="0"/>
              <a:t>Click to edit Master title style</a:t>
            </a:r>
          </a:p>
        </p:txBody>
      </p:sp>
      <p:sp>
        <p:nvSpPr>
          <p:cNvPr id="4" name="TextBox 3">
            <a:extLst>
              <a:ext uri="{FF2B5EF4-FFF2-40B4-BE49-F238E27FC236}">
                <a16:creationId xmlns:a16="http://schemas.microsoft.com/office/drawing/2014/main" id="{B5B3F019-51C9-EB32-4F2A-652C2C65E724}"/>
              </a:ext>
            </a:extLst>
          </p:cNvPr>
          <p:cNvSpPr txBox="1"/>
          <p:nvPr userDrawn="1"/>
        </p:nvSpPr>
        <p:spPr>
          <a:xfrm>
            <a:off x="455692" y="6472949"/>
            <a:ext cx="7255564" cy="215444"/>
          </a:xfrm>
          <a:prstGeom prst="rect">
            <a:avLst/>
          </a:prstGeom>
          <a:noFill/>
        </p:spPr>
        <p:txBody>
          <a:bodyPr wrap="square">
            <a:spAutoFit/>
          </a:bodyPr>
          <a:lstStyle/>
          <a:p>
            <a:r>
              <a:rPr lang="en-US" sz="800" b="0" i="0" dirty="0">
                <a:solidFill>
                  <a:schemeClr val="bg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99462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92000"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170" y="582677"/>
            <a:ext cx="4850582" cy="1287065"/>
          </a:xfrm>
        </p:spPr>
        <p:txBody>
          <a:bodyPr anchor="ctr">
            <a:normAutofit/>
          </a:bodyPr>
          <a:lstStyle>
            <a:lvl1pPr algn="l">
              <a:defRPr sz="3600">
                <a:solidFill>
                  <a:schemeClr val="bg1"/>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id="{1B442D31-4DD3-2E5C-8D11-C3AAD5C7881F}"/>
              </a:ext>
            </a:extLst>
          </p:cNvPr>
          <p:cNvSpPr>
            <a:spLocks noGrp="1"/>
          </p:cNvSpPr>
          <p:nvPr>
            <p:ph idx="10"/>
          </p:nvPr>
        </p:nvSpPr>
        <p:spPr>
          <a:xfrm>
            <a:off x="622169" y="2129051"/>
            <a:ext cx="4850583" cy="4146272"/>
          </a:xfrm>
        </p:spPr>
        <p:txBody>
          <a:bodyPr/>
          <a:lstStyle>
            <a:lvl1pPr>
              <a:defRPr sz="2000">
                <a:solidFill>
                  <a:srgbClr val="E64B38"/>
                </a:solidFill>
              </a:defRPr>
            </a:lvl1pPr>
            <a:lvl2pPr marL="457200" indent="0">
              <a:buClr>
                <a:schemeClr val="bg1"/>
              </a:buClr>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buClr>
                <a:schemeClr val="bg1"/>
              </a:buCl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bg1"/>
              </a:buClr>
              <a:buFont typeface="Courier New" panose="02070309020205020404" pitchFamily="49" charset="0"/>
              <a:buChar char="o"/>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extBox 1">
            <a:extLst>
              <a:ext uri="{FF2B5EF4-FFF2-40B4-BE49-F238E27FC236}">
                <a16:creationId xmlns:a16="http://schemas.microsoft.com/office/drawing/2014/main" id="{D832BD37-6ED9-909E-8172-FF68402F0F8B}"/>
              </a:ext>
            </a:extLst>
          </p:cNvPr>
          <p:cNvSpPr txBox="1"/>
          <p:nvPr userDrawn="1"/>
        </p:nvSpPr>
        <p:spPr>
          <a:xfrm>
            <a:off x="622169" y="6472949"/>
            <a:ext cx="7255564"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43679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92000"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170" y="582677"/>
            <a:ext cx="4850582" cy="1287065"/>
          </a:xfrm>
        </p:spPr>
        <p:txBody>
          <a:bodyPr anchor="ctr">
            <a:normAutofit/>
          </a:bodyPr>
          <a:lstStyle>
            <a:lvl1pPr algn="l">
              <a:defRPr sz="3600">
                <a:solidFill>
                  <a:schemeClr val="bg1"/>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id="{1B442D31-4DD3-2E5C-8D11-C3AAD5C7881F}"/>
              </a:ext>
            </a:extLst>
          </p:cNvPr>
          <p:cNvSpPr>
            <a:spLocks noGrp="1"/>
          </p:cNvSpPr>
          <p:nvPr>
            <p:ph idx="10"/>
          </p:nvPr>
        </p:nvSpPr>
        <p:spPr>
          <a:xfrm>
            <a:off x="622169" y="2129051"/>
            <a:ext cx="4850583" cy="4146272"/>
          </a:xfrm>
        </p:spPr>
        <p:txBody>
          <a:bodyPr/>
          <a:lstStyle>
            <a:lvl1pPr>
              <a:defRPr sz="2000">
                <a:solidFill>
                  <a:srgbClr val="FFD030"/>
                </a:solidFill>
              </a:defRPr>
            </a:lvl1pPr>
            <a:lvl2pPr marL="457200" indent="0">
              <a:buClr>
                <a:schemeClr val="bg1"/>
              </a:buClr>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buClr>
                <a:schemeClr val="bg1"/>
              </a:buCl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bg1"/>
              </a:buClr>
              <a:buFont typeface="Courier New" panose="02070309020205020404" pitchFamily="49" charset="0"/>
              <a:buChar char="o"/>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extBox 1">
            <a:extLst>
              <a:ext uri="{FF2B5EF4-FFF2-40B4-BE49-F238E27FC236}">
                <a16:creationId xmlns:a16="http://schemas.microsoft.com/office/drawing/2014/main" id="{3048D5DA-58F3-9C19-30EE-6396A41F96DB}"/>
              </a:ext>
            </a:extLst>
          </p:cNvPr>
          <p:cNvSpPr txBox="1"/>
          <p:nvPr userDrawn="1"/>
        </p:nvSpPr>
        <p:spPr>
          <a:xfrm>
            <a:off x="622169" y="6472949"/>
            <a:ext cx="7255564"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18646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170" y="582677"/>
            <a:ext cx="4850582" cy="1287065"/>
          </a:xfrm>
        </p:spPr>
        <p:txBody>
          <a:bodyPr anchor="ctr">
            <a:normAutofit/>
          </a:bodyPr>
          <a:lstStyle>
            <a:lvl1pPr algn="l">
              <a:defRPr sz="3600">
                <a:solidFill>
                  <a:srgbClr val="230871"/>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id="{1B442D31-4DD3-2E5C-8D11-C3AAD5C7881F}"/>
              </a:ext>
            </a:extLst>
          </p:cNvPr>
          <p:cNvSpPr>
            <a:spLocks noGrp="1"/>
          </p:cNvSpPr>
          <p:nvPr>
            <p:ph idx="10"/>
          </p:nvPr>
        </p:nvSpPr>
        <p:spPr>
          <a:xfrm>
            <a:off x="622169" y="2129051"/>
            <a:ext cx="4850583" cy="4146272"/>
          </a:xfrm>
        </p:spPr>
        <p:txBody>
          <a:bodyPr/>
          <a:lstStyle>
            <a:lvl1pPr>
              <a:defRPr sz="2000">
                <a:solidFill>
                  <a:srgbClr val="230871"/>
                </a:solidFill>
              </a:defRPr>
            </a:lvl1pPr>
            <a:lvl2pPr marL="457200" indent="0">
              <a:buClr>
                <a:schemeClr val="bg1"/>
              </a:buClr>
              <a:buNone/>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a:buClr>
                <a:schemeClr val="bg1"/>
              </a:buClr>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bg1"/>
              </a:buClr>
              <a:buFont typeface="Courier New" panose="02070309020205020404" pitchFamily="49" charset="0"/>
              <a:buChar char="o"/>
              <a:defRPr sz="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extBox 1">
            <a:extLst>
              <a:ext uri="{FF2B5EF4-FFF2-40B4-BE49-F238E27FC236}">
                <a16:creationId xmlns:a16="http://schemas.microsoft.com/office/drawing/2014/main" id="{C782346A-B23A-03DD-3956-0683819D812C}"/>
              </a:ext>
            </a:extLst>
          </p:cNvPr>
          <p:cNvSpPr txBox="1"/>
          <p:nvPr userDrawn="1"/>
        </p:nvSpPr>
        <p:spPr>
          <a:xfrm>
            <a:off x="622169" y="6472949"/>
            <a:ext cx="7255564" cy="215444"/>
          </a:xfrm>
          <a:prstGeom prst="rect">
            <a:avLst/>
          </a:prstGeom>
          <a:noFill/>
        </p:spPr>
        <p:txBody>
          <a:bodyPr wrap="square">
            <a:spAutoFit/>
          </a:bodyPr>
          <a:lstStyle/>
          <a:p>
            <a:r>
              <a:rPr lang="en-US" sz="800" b="0" i="0" dirty="0">
                <a:solidFill>
                  <a:schemeClr val="bg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37068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92000"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5158854" y="582677"/>
            <a:ext cx="6168787" cy="1287065"/>
          </a:xfrm>
        </p:spPr>
        <p:txBody>
          <a:bodyPr anchor="ctr">
            <a:normAutofit/>
          </a:bodyPr>
          <a:lstStyle>
            <a:lvl1pPr algn="l">
              <a:defRPr sz="3600">
                <a:solidFill>
                  <a:schemeClr val="bg1"/>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id="{1B442D31-4DD3-2E5C-8D11-C3AAD5C7881F}"/>
              </a:ext>
            </a:extLst>
          </p:cNvPr>
          <p:cNvSpPr>
            <a:spLocks noGrp="1"/>
          </p:cNvSpPr>
          <p:nvPr>
            <p:ph idx="10"/>
          </p:nvPr>
        </p:nvSpPr>
        <p:spPr>
          <a:xfrm>
            <a:off x="5158854" y="2129051"/>
            <a:ext cx="6168787" cy="4146272"/>
          </a:xfrm>
        </p:spPr>
        <p:txBody>
          <a:bodyPr/>
          <a:lstStyle>
            <a:lvl1pPr>
              <a:defRPr sz="2000">
                <a:solidFill>
                  <a:srgbClr val="E64B38"/>
                </a:solidFill>
              </a:defRPr>
            </a:lvl1pPr>
            <a:lvl2pPr marL="457200" indent="0">
              <a:buClr>
                <a:schemeClr val="bg1"/>
              </a:buClr>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buClr>
                <a:schemeClr val="bg1"/>
              </a:buCl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bg1"/>
              </a:buClr>
              <a:buFont typeface="Courier New" panose="02070309020205020404" pitchFamily="49" charset="0"/>
              <a:buChar char="o"/>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TextBox 2">
            <a:extLst>
              <a:ext uri="{FF2B5EF4-FFF2-40B4-BE49-F238E27FC236}">
                <a16:creationId xmlns:a16="http://schemas.microsoft.com/office/drawing/2014/main" id="{68A11185-0105-D1E6-3C6F-4200B77FA3FF}"/>
              </a:ext>
            </a:extLst>
          </p:cNvPr>
          <p:cNvSpPr txBox="1"/>
          <p:nvPr userDrawn="1"/>
        </p:nvSpPr>
        <p:spPr>
          <a:xfrm>
            <a:off x="622169" y="6472949"/>
            <a:ext cx="7255564"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44747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92000"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1636EFD-4077-658C-54FB-02AFB2360FB0}"/>
              </a:ext>
            </a:extLst>
          </p:cNvPr>
          <p:cNvSpPr>
            <a:spLocks noGrp="1"/>
          </p:cNvSpPr>
          <p:nvPr>
            <p:ph type="ctrTitle"/>
          </p:nvPr>
        </p:nvSpPr>
        <p:spPr>
          <a:xfrm>
            <a:off x="5158854" y="582677"/>
            <a:ext cx="6168787" cy="1287065"/>
          </a:xfrm>
        </p:spPr>
        <p:txBody>
          <a:bodyPr anchor="ctr">
            <a:normAutofit/>
          </a:bodyPr>
          <a:lstStyle>
            <a:lvl1pPr algn="l">
              <a:defRPr sz="3600">
                <a:solidFill>
                  <a:schemeClr val="bg1"/>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2CB8D569-F86F-C476-90DD-F5F19EC5CACD}"/>
              </a:ext>
            </a:extLst>
          </p:cNvPr>
          <p:cNvSpPr>
            <a:spLocks noGrp="1"/>
          </p:cNvSpPr>
          <p:nvPr>
            <p:ph idx="10"/>
          </p:nvPr>
        </p:nvSpPr>
        <p:spPr>
          <a:xfrm>
            <a:off x="5158854" y="2129051"/>
            <a:ext cx="6168787" cy="4146272"/>
          </a:xfrm>
        </p:spPr>
        <p:txBody>
          <a:bodyPr/>
          <a:lstStyle>
            <a:lvl1pPr>
              <a:defRPr sz="2000">
                <a:solidFill>
                  <a:srgbClr val="FFD030"/>
                </a:solidFill>
              </a:defRPr>
            </a:lvl1pPr>
            <a:lvl2pPr marL="457200" indent="0">
              <a:buClr>
                <a:schemeClr val="bg1"/>
              </a:buClr>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buClr>
                <a:schemeClr val="bg1"/>
              </a:buCl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bg1"/>
              </a:buClr>
              <a:buFont typeface="Courier New" panose="02070309020205020404" pitchFamily="49" charset="0"/>
              <a:buChar char="o"/>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Box 3">
            <a:extLst>
              <a:ext uri="{FF2B5EF4-FFF2-40B4-BE49-F238E27FC236}">
                <a16:creationId xmlns:a16="http://schemas.microsoft.com/office/drawing/2014/main" id="{FCA1FF9E-42B0-1D36-73C9-AA796F87895A}"/>
              </a:ext>
            </a:extLst>
          </p:cNvPr>
          <p:cNvSpPr txBox="1"/>
          <p:nvPr userDrawn="1"/>
        </p:nvSpPr>
        <p:spPr>
          <a:xfrm>
            <a:off x="622169" y="6472949"/>
            <a:ext cx="7255564"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61466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1636EFD-4077-658C-54FB-02AFB2360FB0}"/>
              </a:ext>
            </a:extLst>
          </p:cNvPr>
          <p:cNvSpPr>
            <a:spLocks noGrp="1"/>
          </p:cNvSpPr>
          <p:nvPr>
            <p:ph type="ctrTitle"/>
          </p:nvPr>
        </p:nvSpPr>
        <p:spPr>
          <a:xfrm>
            <a:off x="5158854" y="582677"/>
            <a:ext cx="6168787" cy="1287065"/>
          </a:xfrm>
        </p:spPr>
        <p:txBody>
          <a:bodyPr anchor="ctr">
            <a:normAutofit/>
          </a:bodyPr>
          <a:lstStyle>
            <a:lvl1pPr algn="l">
              <a:defRPr sz="3600">
                <a:solidFill>
                  <a:srgbClr val="230871"/>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2CB8D569-F86F-C476-90DD-F5F19EC5CACD}"/>
              </a:ext>
            </a:extLst>
          </p:cNvPr>
          <p:cNvSpPr>
            <a:spLocks noGrp="1"/>
          </p:cNvSpPr>
          <p:nvPr>
            <p:ph idx="10"/>
          </p:nvPr>
        </p:nvSpPr>
        <p:spPr>
          <a:xfrm>
            <a:off x="5158854" y="2129051"/>
            <a:ext cx="6168787" cy="4146272"/>
          </a:xfrm>
        </p:spPr>
        <p:txBody>
          <a:bodyPr/>
          <a:lstStyle>
            <a:lvl1pPr>
              <a:defRPr sz="2000">
                <a:solidFill>
                  <a:srgbClr val="230871"/>
                </a:solidFill>
              </a:defRPr>
            </a:lvl1pPr>
            <a:lvl2pPr marL="457200" indent="0">
              <a:buClr>
                <a:schemeClr val="bg1"/>
              </a:buClr>
              <a:buNone/>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a:buClr>
                <a:schemeClr val="bg1"/>
              </a:buClr>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bg1"/>
              </a:buClr>
              <a:buFont typeface="Courier New" panose="02070309020205020404" pitchFamily="49" charset="0"/>
              <a:buChar char="o"/>
              <a:defRPr sz="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Box 3">
            <a:extLst>
              <a:ext uri="{FF2B5EF4-FFF2-40B4-BE49-F238E27FC236}">
                <a16:creationId xmlns:a16="http://schemas.microsoft.com/office/drawing/2014/main" id="{A999F2FB-0BD2-2EFA-1F47-F548473C1F63}"/>
              </a:ext>
            </a:extLst>
          </p:cNvPr>
          <p:cNvSpPr txBox="1"/>
          <p:nvPr userDrawn="1"/>
        </p:nvSpPr>
        <p:spPr>
          <a:xfrm>
            <a:off x="622169" y="6472949"/>
            <a:ext cx="7255564" cy="215444"/>
          </a:xfrm>
          <a:prstGeom prst="rect">
            <a:avLst/>
          </a:prstGeom>
          <a:noFill/>
        </p:spPr>
        <p:txBody>
          <a:bodyPr wrap="square">
            <a:spAutoFit/>
          </a:bodyPr>
          <a:lstStyle/>
          <a:p>
            <a:r>
              <a:rPr lang="en-US" sz="800" b="0" i="0" dirty="0">
                <a:solidFill>
                  <a:schemeClr val="bg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49763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92000"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170" y="582677"/>
            <a:ext cx="10023084" cy="1287065"/>
          </a:xfrm>
        </p:spPr>
        <p:txBody>
          <a:bodyPr anchor="ctr">
            <a:normAutofit/>
          </a:bodyPr>
          <a:lstStyle>
            <a:lvl1pPr algn="l">
              <a:defRPr sz="3600">
                <a:solidFill>
                  <a:schemeClr val="bg1"/>
                </a:solidFill>
              </a:defRPr>
            </a:lvl1pPr>
          </a:lstStyle>
          <a:p>
            <a:r>
              <a:rPr lang="en-US" dirty="0"/>
              <a:t>Click to edit Master title style</a:t>
            </a:r>
          </a:p>
        </p:txBody>
      </p:sp>
      <p:sp>
        <p:nvSpPr>
          <p:cNvPr id="2" name="TextBox 1">
            <a:extLst>
              <a:ext uri="{FF2B5EF4-FFF2-40B4-BE49-F238E27FC236}">
                <a16:creationId xmlns:a16="http://schemas.microsoft.com/office/drawing/2014/main" id="{50ABD9BE-A2F6-C115-51F5-230E05121F28}"/>
              </a:ext>
            </a:extLst>
          </p:cNvPr>
          <p:cNvSpPr txBox="1"/>
          <p:nvPr userDrawn="1"/>
        </p:nvSpPr>
        <p:spPr>
          <a:xfrm>
            <a:off x="622169" y="6472949"/>
            <a:ext cx="7255564"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60176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92000"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170" y="582677"/>
            <a:ext cx="10023084" cy="1287065"/>
          </a:xfrm>
        </p:spPr>
        <p:txBody>
          <a:bodyPr anchor="ctr">
            <a:normAutofit/>
          </a:bodyPr>
          <a:lstStyle>
            <a:lvl1pPr algn="l">
              <a:defRPr sz="3600">
                <a:solidFill>
                  <a:schemeClr val="bg1"/>
                </a:solidFill>
              </a:defRPr>
            </a:lvl1pPr>
          </a:lstStyle>
          <a:p>
            <a:r>
              <a:rPr lang="en-US" dirty="0"/>
              <a:t>Click to edit Master title style</a:t>
            </a:r>
          </a:p>
        </p:txBody>
      </p:sp>
      <p:sp>
        <p:nvSpPr>
          <p:cNvPr id="2" name="TextBox 1">
            <a:extLst>
              <a:ext uri="{FF2B5EF4-FFF2-40B4-BE49-F238E27FC236}">
                <a16:creationId xmlns:a16="http://schemas.microsoft.com/office/drawing/2014/main" id="{784164F0-023F-101A-5DA2-87D9F7A43E67}"/>
              </a:ext>
            </a:extLst>
          </p:cNvPr>
          <p:cNvSpPr txBox="1"/>
          <p:nvPr userDrawn="1"/>
        </p:nvSpPr>
        <p:spPr>
          <a:xfrm>
            <a:off x="622169" y="6472949"/>
            <a:ext cx="7255564"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14399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92000"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169" y="914400"/>
            <a:ext cx="5953209" cy="1287065"/>
          </a:xfrm>
        </p:spPr>
        <p:txBody>
          <a:bodyPr anchor="ctr">
            <a:noAutofit/>
          </a:bodyPr>
          <a:lstStyle>
            <a:lvl1pPr algn="l">
              <a:defRPr sz="4400">
                <a:solidFill>
                  <a:schemeClr val="bg1"/>
                </a:solidFill>
              </a:defRPr>
            </a:lvl1pPr>
          </a:lstStyle>
          <a:p>
            <a:r>
              <a:rPr lang="en-US" dirty="0"/>
              <a:t>Click to edit Master title style</a:t>
            </a:r>
          </a:p>
        </p:txBody>
      </p:sp>
      <p:pic>
        <p:nvPicPr>
          <p:cNvPr id="3" name="Picture 2">
            <a:extLst>
              <a:ext uri="{FF2B5EF4-FFF2-40B4-BE49-F238E27FC236}">
                <a16:creationId xmlns:a16="http://schemas.microsoft.com/office/drawing/2014/main" id="{6F14ACDC-7895-4648-CEBC-59255A815C15}"/>
              </a:ext>
            </a:extLst>
          </p:cNvPr>
          <p:cNvPicPr>
            <a:picLocks noChangeAspect="1"/>
          </p:cNvPicPr>
          <p:nvPr userDrawn="1"/>
        </p:nvPicPr>
        <p:blipFill>
          <a:blip r:embed="rId2"/>
          <a:stretch>
            <a:fillRect/>
          </a:stretch>
        </p:blipFill>
        <p:spPr>
          <a:xfrm>
            <a:off x="712269" y="5451246"/>
            <a:ext cx="2327493" cy="492354"/>
          </a:xfrm>
          <a:prstGeom prst="rect">
            <a:avLst/>
          </a:prstGeom>
        </p:spPr>
      </p:pic>
      <p:sp>
        <p:nvSpPr>
          <p:cNvPr id="6" name="Content Placeholder 2">
            <a:extLst>
              <a:ext uri="{FF2B5EF4-FFF2-40B4-BE49-F238E27FC236}">
                <a16:creationId xmlns:a16="http://schemas.microsoft.com/office/drawing/2014/main" id="{07D06534-9986-EE49-17F1-9264C3F18DB9}"/>
              </a:ext>
            </a:extLst>
          </p:cNvPr>
          <p:cNvSpPr>
            <a:spLocks noGrp="1"/>
          </p:cNvSpPr>
          <p:nvPr>
            <p:ph idx="1"/>
          </p:nvPr>
        </p:nvSpPr>
        <p:spPr>
          <a:xfrm>
            <a:off x="622169" y="2586575"/>
            <a:ext cx="5953209" cy="1943157"/>
          </a:xfrm>
        </p:spPr>
        <p:txBody>
          <a:bodyPr/>
          <a:lstStyle>
            <a:lvl1pPr>
              <a:defRPr sz="2000">
                <a:solidFill>
                  <a:srgbClr val="FFD030"/>
                </a:solidFill>
              </a:defRPr>
            </a:lvl1pPr>
            <a:lvl2pPr marL="457200" indent="0">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buClr>
                <a:srgbClr val="230871"/>
              </a:buCl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rgbClr val="230871"/>
              </a:buClr>
              <a:buFont typeface="Courier New" panose="02070309020205020404" pitchFamily="49" charset="0"/>
              <a:buChar char="o"/>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p:txBody>
      </p:sp>
      <p:pic>
        <p:nvPicPr>
          <p:cNvPr id="2" name="Picture 1" descr="A white arrow pointing right&#10;&#10;Description automatically generated">
            <a:extLst>
              <a:ext uri="{FF2B5EF4-FFF2-40B4-BE49-F238E27FC236}">
                <a16:creationId xmlns:a16="http://schemas.microsoft.com/office/drawing/2014/main" id="{D3AFBD42-A832-8B7A-BA25-6981F521FAC2}"/>
              </a:ext>
            </a:extLst>
          </p:cNvPr>
          <p:cNvPicPr>
            <a:picLocks noChangeAspect="1"/>
          </p:cNvPicPr>
          <p:nvPr userDrawn="1"/>
        </p:nvPicPr>
        <p:blipFill>
          <a:blip r:embed="rId3">
            <a:alphaModFix amt="5000"/>
          </a:blip>
          <a:stretch>
            <a:fillRect/>
          </a:stretch>
        </p:blipFill>
        <p:spPr>
          <a:xfrm flipH="1">
            <a:off x="7602607" y="-973796"/>
            <a:ext cx="6901537" cy="11000152"/>
          </a:xfrm>
          <a:prstGeom prst="rect">
            <a:avLst/>
          </a:prstGeom>
        </p:spPr>
      </p:pic>
      <p:pic>
        <p:nvPicPr>
          <p:cNvPr id="13" name="Picture 12" descr="A purple arrow with black background&#10;&#10;Description automatically generated">
            <a:extLst>
              <a:ext uri="{FF2B5EF4-FFF2-40B4-BE49-F238E27FC236}">
                <a16:creationId xmlns:a16="http://schemas.microsoft.com/office/drawing/2014/main" id="{231C903A-6DE1-ABB8-1B49-5D8C64ACC512}"/>
              </a:ext>
            </a:extLst>
          </p:cNvPr>
          <p:cNvPicPr>
            <a:picLocks noChangeAspect="1"/>
          </p:cNvPicPr>
          <p:nvPr userDrawn="1"/>
        </p:nvPicPr>
        <p:blipFill>
          <a:blip r:embed="rId4">
            <a:alphaModFix amt="60000"/>
          </a:blip>
          <a:stretch>
            <a:fillRect/>
          </a:stretch>
        </p:blipFill>
        <p:spPr>
          <a:xfrm>
            <a:off x="8632087" y="4594257"/>
            <a:ext cx="1693165" cy="2698684"/>
          </a:xfrm>
          <a:prstGeom prst="rect">
            <a:avLst/>
          </a:prstGeom>
        </p:spPr>
      </p:pic>
      <p:pic>
        <p:nvPicPr>
          <p:cNvPr id="14" name="Picture 13" descr="A purple arrow with black background&#10;&#10;Description automatically generated">
            <a:extLst>
              <a:ext uri="{FF2B5EF4-FFF2-40B4-BE49-F238E27FC236}">
                <a16:creationId xmlns:a16="http://schemas.microsoft.com/office/drawing/2014/main" id="{906502A4-F8E2-4C72-BBD3-27B713FF20F4}"/>
              </a:ext>
            </a:extLst>
          </p:cNvPr>
          <p:cNvPicPr>
            <a:picLocks noChangeAspect="1"/>
          </p:cNvPicPr>
          <p:nvPr userDrawn="1"/>
        </p:nvPicPr>
        <p:blipFill>
          <a:blip r:embed="rId4">
            <a:alphaModFix amt="40000"/>
          </a:blip>
          <a:stretch>
            <a:fillRect/>
          </a:stretch>
        </p:blipFill>
        <p:spPr>
          <a:xfrm>
            <a:off x="9789322" y="-728373"/>
            <a:ext cx="1979536" cy="3155122"/>
          </a:xfrm>
          <a:prstGeom prst="rect">
            <a:avLst/>
          </a:prstGeom>
        </p:spPr>
      </p:pic>
      <p:sp>
        <p:nvSpPr>
          <p:cNvPr id="16" name="TextBox 15">
            <a:extLst>
              <a:ext uri="{FF2B5EF4-FFF2-40B4-BE49-F238E27FC236}">
                <a16:creationId xmlns:a16="http://schemas.microsoft.com/office/drawing/2014/main" id="{8DAC8B47-7B48-73CE-D82F-F8641BAD9A4A}"/>
              </a:ext>
            </a:extLst>
          </p:cNvPr>
          <p:cNvSpPr txBox="1"/>
          <p:nvPr userDrawn="1"/>
        </p:nvSpPr>
        <p:spPr>
          <a:xfrm>
            <a:off x="622169" y="6472949"/>
            <a:ext cx="7255564"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62456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92000"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170" y="582677"/>
            <a:ext cx="10023084" cy="1287065"/>
          </a:xfrm>
        </p:spPr>
        <p:txBody>
          <a:bodyPr anchor="ctr">
            <a:normAutofit/>
          </a:bodyPr>
          <a:lstStyle>
            <a:lvl1pPr algn="l">
              <a:defRPr sz="3600">
                <a:solidFill>
                  <a:schemeClr val="bg1"/>
                </a:solidFill>
              </a:defRPr>
            </a:lvl1pPr>
          </a:lstStyle>
          <a:p>
            <a:r>
              <a:rPr lang="en-US" dirty="0"/>
              <a:t>Click to edit Master title style</a:t>
            </a:r>
          </a:p>
        </p:txBody>
      </p:sp>
      <p:sp>
        <p:nvSpPr>
          <p:cNvPr id="3" name="TextBox 2">
            <a:extLst>
              <a:ext uri="{FF2B5EF4-FFF2-40B4-BE49-F238E27FC236}">
                <a16:creationId xmlns:a16="http://schemas.microsoft.com/office/drawing/2014/main" id="{FC04AF07-4CB7-393A-95C0-5DDE9A7C1023}"/>
              </a:ext>
            </a:extLst>
          </p:cNvPr>
          <p:cNvSpPr txBox="1"/>
          <p:nvPr userDrawn="1"/>
        </p:nvSpPr>
        <p:spPr>
          <a:xfrm>
            <a:off x="4308049" y="6472949"/>
            <a:ext cx="7255564" cy="215444"/>
          </a:xfrm>
          <a:prstGeom prst="rect">
            <a:avLst/>
          </a:prstGeom>
          <a:noFill/>
        </p:spPr>
        <p:txBody>
          <a:bodyPr wrap="square">
            <a:spAutoFit/>
          </a:bodyPr>
          <a:lstStyle/>
          <a:p>
            <a:pPr algn="r"/>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15083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92000"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170" y="582677"/>
            <a:ext cx="10023084" cy="1287065"/>
          </a:xfrm>
        </p:spPr>
        <p:txBody>
          <a:bodyPr anchor="ctr">
            <a:normAutofit/>
          </a:bodyPr>
          <a:lstStyle>
            <a:lvl1pPr algn="l">
              <a:defRPr sz="3600">
                <a:solidFill>
                  <a:schemeClr val="bg1"/>
                </a:solidFill>
              </a:defRPr>
            </a:lvl1pPr>
          </a:lstStyle>
          <a:p>
            <a:r>
              <a:rPr lang="en-US" dirty="0"/>
              <a:t>Click to edit Master title style</a:t>
            </a:r>
          </a:p>
        </p:txBody>
      </p:sp>
      <p:sp>
        <p:nvSpPr>
          <p:cNvPr id="3" name="TextBox 2">
            <a:extLst>
              <a:ext uri="{FF2B5EF4-FFF2-40B4-BE49-F238E27FC236}">
                <a16:creationId xmlns:a16="http://schemas.microsoft.com/office/drawing/2014/main" id="{3201E8D1-D2AB-6545-52C1-0C0B365B0D91}"/>
              </a:ext>
            </a:extLst>
          </p:cNvPr>
          <p:cNvSpPr txBox="1"/>
          <p:nvPr userDrawn="1"/>
        </p:nvSpPr>
        <p:spPr>
          <a:xfrm>
            <a:off x="4308049" y="6472949"/>
            <a:ext cx="7255564" cy="215444"/>
          </a:xfrm>
          <a:prstGeom prst="rect">
            <a:avLst/>
          </a:prstGeom>
          <a:noFill/>
        </p:spPr>
        <p:txBody>
          <a:bodyPr wrap="square">
            <a:spAutoFit/>
          </a:bodyPr>
          <a:lstStyle/>
          <a:p>
            <a:pPr algn="r"/>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23534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4_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170" y="582677"/>
            <a:ext cx="10023084" cy="1287065"/>
          </a:xfrm>
        </p:spPr>
        <p:txBody>
          <a:bodyPr anchor="ctr">
            <a:normAutofit/>
          </a:bodyPr>
          <a:lstStyle>
            <a:lvl1pPr algn="l">
              <a:defRPr sz="3600">
                <a:solidFill>
                  <a:srgbClr val="230871"/>
                </a:solidFill>
              </a:defRPr>
            </a:lvl1pPr>
          </a:lstStyle>
          <a:p>
            <a:r>
              <a:rPr lang="en-US" dirty="0"/>
              <a:t>Click to edit Master title style</a:t>
            </a:r>
          </a:p>
        </p:txBody>
      </p:sp>
      <p:sp>
        <p:nvSpPr>
          <p:cNvPr id="2" name="TextBox 1">
            <a:extLst>
              <a:ext uri="{FF2B5EF4-FFF2-40B4-BE49-F238E27FC236}">
                <a16:creationId xmlns:a16="http://schemas.microsoft.com/office/drawing/2014/main" id="{2F185DB0-5671-C55B-BE5F-B8A5A1DD94F9}"/>
              </a:ext>
            </a:extLst>
          </p:cNvPr>
          <p:cNvSpPr txBox="1"/>
          <p:nvPr userDrawn="1"/>
        </p:nvSpPr>
        <p:spPr>
          <a:xfrm>
            <a:off x="622169" y="6472949"/>
            <a:ext cx="7255564"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22930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92000"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170" y="582677"/>
            <a:ext cx="10023084" cy="1287065"/>
          </a:xfrm>
        </p:spPr>
        <p:txBody>
          <a:bodyPr anchor="ctr">
            <a:normAutofit/>
          </a:bodyPr>
          <a:lstStyle>
            <a:lvl1pPr algn="l">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671645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92000"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170" y="582677"/>
            <a:ext cx="10023084" cy="1287065"/>
          </a:xfrm>
        </p:spPr>
        <p:txBody>
          <a:bodyPr anchor="ctr">
            <a:normAutofit/>
          </a:bodyPr>
          <a:lstStyle>
            <a:lvl1pPr algn="l">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723920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7_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170" y="582677"/>
            <a:ext cx="10023084" cy="1287065"/>
          </a:xfrm>
        </p:spPr>
        <p:txBody>
          <a:bodyPr anchor="ctr">
            <a:normAutofit/>
          </a:bodyPr>
          <a:lstStyle>
            <a:lvl1pPr algn="l">
              <a:defRPr sz="3600">
                <a:solidFill>
                  <a:srgbClr val="230871"/>
                </a:solidFill>
              </a:defRPr>
            </a:lvl1pPr>
          </a:lstStyle>
          <a:p>
            <a:r>
              <a:rPr lang="en-US" dirty="0"/>
              <a:t>Click to edit Master title style</a:t>
            </a:r>
          </a:p>
        </p:txBody>
      </p:sp>
    </p:spTree>
    <p:extLst>
      <p:ext uri="{BB962C8B-B14F-4D97-AF65-F5344CB8AC3E}">
        <p14:creationId xmlns:p14="http://schemas.microsoft.com/office/powerpoint/2010/main" val="30537207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8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92000"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170" y="582677"/>
            <a:ext cx="10023084" cy="1287065"/>
          </a:xfrm>
        </p:spPr>
        <p:txBody>
          <a:bodyPr anchor="ctr">
            <a:normAutofit/>
          </a:bodyPr>
          <a:lstStyle>
            <a:lvl1pPr algn="l">
              <a:defRPr sz="3600">
                <a:solidFill>
                  <a:schemeClr val="bg1"/>
                </a:solidFill>
              </a:defRPr>
            </a:lvl1pPr>
          </a:lstStyle>
          <a:p>
            <a:r>
              <a:rPr lang="en-US" dirty="0"/>
              <a:t>Click to edit Master title style</a:t>
            </a:r>
          </a:p>
        </p:txBody>
      </p:sp>
      <p:pic>
        <p:nvPicPr>
          <p:cNvPr id="3" name="Picture 2" descr="A white arrow pointing right&#10;&#10;Description automatically generated">
            <a:extLst>
              <a:ext uri="{FF2B5EF4-FFF2-40B4-BE49-F238E27FC236}">
                <a16:creationId xmlns:a16="http://schemas.microsoft.com/office/drawing/2014/main" id="{1E0B8D90-1A73-47F1-D142-0D46981882DA}"/>
              </a:ext>
            </a:extLst>
          </p:cNvPr>
          <p:cNvPicPr>
            <a:picLocks noChangeAspect="1"/>
          </p:cNvPicPr>
          <p:nvPr userDrawn="1"/>
        </p:nvPicPr>
        <p:blipFill>
          <a:blip r:embed="rId2">
            <a:alphaModFix amt="5000"/>
          </a:blip>
          <a:stretch>
            <a:fillRect/>
          </a:stretch>
        </p:blipFill>
        <p:spPr>
          <a:xfrm>
            <a:off x="-1997184" y="-973796"/>
            <a:ext cx="6901537" cy="11000152"/>
          </a:xfrm>
          <a:prstGeom prst="rect">
            <a:avLst/>
          </a:prstGeom>
        </p:spPr>
      </p:pic>
      <p:sp>
        <p:nvSpPr>
          <p:cNvPr id="2" name="TextBox 1">
            <a:extLst>
              <a:ext uri="{FF2B5EF4-FFF2-40B4-BE49-F238E27FC236}">
                <a16:creationId xmlns:a16="http://schemas.microsoft.com/office/drawing/2014/main" id="{9B5C57D9-018B-FCFF-D1F7-D1BBF24A8BE8}"/>
              </a:ext>
            </a:extLst>
          </p:cNvPr>
          <p:cNvSpPr txBox="1"/>
          <p:nvPr userDrawn="1"/>
        </p:nvSpPr>
        <p:spPr>
          <a:xfrm>
            <a:off x="622169" y="6472949"/>
            <a:ext cx="7255564"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306206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92000"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170" y="582677"/>
            <a:ext cx="10023084" cy="1287065"/>
          </a:xfrm>
        </p:spPr>
        <p:txBody>
          <a:bodyPr anchor="ctr">
            <a:normAutofit/>
          </a:bodyPr>
          <a:lstStyle>
            <a:lvl1pPr algn="l">
              <a:defRPr sz="3600">
                <a:solidFill>
                  <a:schemeClr val="bg1"/>
                </a:solidFill>
              </a:defRPr>
            </a:lvl1pPr>
          </a:lstStyle>
          <a:p>
            <a:r>
              <a:rPr lang="en-US" dirty="0"/>
              <a:t>Click to edit Master title style</a:t>
            </a:r>
          </a:p>
        </p:txBody>
      </p:sp>
      <p:pic>
        <p:nvPicPr>
          <p:cNvPr id="2" name="Picture 1" descr="A white arrow pointing right&#10;&#10;Description automatically generated">
            <a:extLst>
              <a:ext uri="{FF2B5EF4-FFF2-40B4-BE49-F238E27FC236}">
                <a16:creationId xmlns:a16="http://schemas.microsoft.com/office/drawing/2014/main" id="{68C73011-9B86-E070-F900-9B46F110A928}"/>
              </a:ext>
            </a:extLst>
          </p:cNvPr>
          <p:cNvPicPr>
            <a:picLocks noChangeAspect="1"/>
          </p:cNvPicPr>
          <p:nvPr userDrawn="1"/>
        </p:nvPicPr>
        <p:blipFill>
          <a:blip r:embed="rId2">
            <a:alphaModFix amt="5000"/>
          </a:blip>
          <a:stretch>
            <a:fillRect/>
          </a:stretch>
        </p:blipFill>
        <p:spPr>
          <a:xfrm>
            <a:off x="-1997184" y="-973796"/>
            <a:ext cx="6901537" cy="11000152"/>
          </a:xfrm>
          <a:prstGeom prst="rect">
            <a:avLst/>
          </a:prstGeom>
        </p:spPr>
      </p:pic>
      <p:sp>
        <p:nvSpPr>
          <p:cNvPr id="5" name="TextBox 4">
            <a:extLst>
              <a:ext uri="{FF2B5EF4-FFF2-40B4-BE49-F238E27FC236}">
                <a16:creationId xmlns:a16="http://schemas.microsoft.com/office/drawing/2014/main" id="{0B340FBA-D7CA-F5EE-EBA8-2819C914304F}"/>
              </a:ext>
            </a:extLst>
          </p:cNvPr>
          <p:cNvSpPr txBox="1"/>
          <p:nvPr userDrawn="1"/>
        </p:nvSpPr>
        <p:spPr>
          <a:xfrm>
            <a:off x="622169" y="6472949"/>
            <a:ext cx="7255564"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158184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0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92000"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rrow with black background&#10;&#10;Description automatically generated">
            <a:extLst>
              <a:ext uri="{FF2B5EF4-FFF2-40B4-BE49-F238E27FC236}">
                <a16:creationId xmlns:a16="http://schemas.microsoft.com/office/drawing/2014/main" id="{A7EA90E9-6EB8-E68F-3CDA-987E9153B4F3}"/>
              </a:ext>
            </a:extLst>
          </p:cNvPr>
          <p:cNvPicPr>
            <a:picLocks noChangeAspect="1"/>
          </p:cNvPicPr>
          <p:nvPr userDrawn="1"/>
        </p:nvPicPr>
        <p:blipFill>
          <a:blip r:embed="rId2">
            <a:alphaModFix amt="2000"/>
          </a:blip>
          <a:stretch>
            <a:fillRect/>
          </a:stretch>
        </p:blipFill>
        <p:spPr>
          <a:xfrm flipH="1">
            <a:off x="-2828600" y="-1117774"/>
            <a:ext cx="6901537" cy="11288107"/>
          </a:xfrm>
          <a:prstGeom prst="rect">
            <a:avLst/>
          </a:prstGeom>
        </p:spPr>
      </p:pic>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170" y="582677"/>
            <a:ext cx="10023084" cy="1287065"/>
          </a:xfrm>
        </p:spPr>
        <p:txBody>
          <a:bodyPr anchor="ctr">
            <a:normAutofit/>
          </a:bodyPr>
          <a:lstStyle>
            <a:lvl1pPr algn="l">
              <a:defRPr sz="3600">
                <a:solidFill>
                  <a:srgbClr val="230871"/>
                </a:solidFill>
              </a:defRPr>
            </a:lvl1pPr>
          </a:lstStyle>
          <a:p>
            <a:r>
              <a:rPr lang="en-US" dirty="0"/>
              <a:t>Click to edit Master title style</a:t>
            </a:r>
          </a:p>
        </p:txBody>
      </p:sp>
      <p:sp>
        <p:nvSpPr>
          <p:cNvPr id="5" name="TextBox 4">
            <a:extLst>
              <a:ext uri="{FF2B5EF4-FFF2-40B4-BE49-F238E27FC236}">
                <a16:creationId xmlns:a16="http://schemas.microsoft.com/office/drawing/2014/main" id="{270C780A-3678-FE2C-8516-C2C4A8F69632}"/>
              </a:ext>
            </a:extLst>
          </p:cNvPr>
          <p:cNvSpPr txBox="1"/>
          <p:nvPr userDrawn="1"/>
        </p:nvSpPr>
        <p:spPr>
          <a:xfrm>
            <a:off x="622169" y="6472949"/>
            <a:ext cx="7255564"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074941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0866AE3-C1B7-78B1-585F-EBA9C63BD895}"/>
              </a:ext>
            </a:extLst>
          </p:cNvPr>
          <p:cNvPicPr>
            <a:picLocks noChangeAspect="1"/>
          </p:cNvPicPr>
          <p:nvPr userDrawn="1"/>
        </p:nvPicPr>
        <p:blipFill>
          <a:blip r:embed="rId2">
            <a:alphaModFix amt="5000"/>
          </a:blip>
          <a:stretch>
            <a:fillRect/>
          </a:stretch>
        </p:blipFill>
        <p:spPr>
          <a:xfrm>
            <a:off x="-232470" y="5060201"/>
            <a:ext cx="2030269" cy="2030269"/>
          </a:xfrm>
          <a:prstGeom prst="rect">
            <a:avLst/>
          </a:prstGeom>
        </p:spPr>
      </p:pic>
      <p:sp>
        <p:nvSpPr>
          <p:cNvPr id="5" name="TextBox 4">
            <a:extLst>
              <a:ext uri="{FF2B5EF4-FFF2-40B4-BE49-F238E27FC236}">
                <a16:creationId xmlns:a16="http://schemas.microsoft.com/office/drawing/2014/main" id="{302BC434-362B-6E46-2DBB-7789A07C2E47}"/>
              </a:ext>
            </a:extLst>
          </p:cNvPr>
          <p:cNvSpPr txBox="1"/>
          <p:nvPr userDrawn="1"/>
        </p:nvSpPr>
        <p:spPr>
          <a:xfrm>
            <a:off x="622169" y="6472949"/>
            <a:ext cx="7255564"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43759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92000"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5463202" y="2785467"/>
            <a:ext cx="5247448" cy="1287065"/>
          </a:xfrm>
        </p:spPr>
        <p:txBody>
          <a:bodyPr anchor="ctr">
            <a:noAutofit/>
          </a:bodyPr>
          <a:lstStyle>
            <a:lvl1pPr algn="l">
              <a:defRPr sz="3600">
                <a:solidFill>
                  <a:schemeClr val="bg1"/>
                </a:solidFill>
              </a:defRPr>
            </a:lvl1pPr>
          </a:lstStyle>
          <a:p>
            <a:r>
              <a:rPr lang="en-US" dirty="0"/>
              <a:t>Click to edit Master title style</a:t>
            </a:r>
          </a:p>
        </p:txBody>
      </p:sp>
      <p:pic>
        <p:nvPicPr>
          <p:cNvPr id="2" name="Picture 1" descr="A white arrow pointing right&#10;&#10;Description automatically generated">
            <a:extLst>
              <a:ext uri="{FF2B5EF4-FFF2-40B4-BE49-F238E27FC236}">
                <a16:creationId xmlns:a16="http://schemas.microsoft.com/office/drawing/2014/main" id="{204E399A-DC30-9134-AD8F-7635D8EB2A5B}"/>
              </a:ext>
            </a:extLst>
          </p:cNvPr>
          <p:cNvPicPr>
            <a:picLocks noChangeAspect="1"/>
          </p:cNvPicPr>
          <p:nvPr userDrawn="1"/>
        </p:nvPicPr>
        <p:blipFill>
          <a:blip r:embed="rId2">
            <a:alphaModFix amt="5000"/>
          </a:blip>
          <a:stretch>
            <a:fillRect/>
          </a:stretch>
        </p:blipFill>
        <p:spPr>
          <a:xfrm>
            <a:off x="-1997184" y="-973796"/>
            <a:ext cx="6901537" cy="11000152"/>
          </a:xfrm>
          <a:prstGeom prst="rect">
            <a:avLst/>
          </a:prstGeom>
        </p:spPr>
      </p:pic>
      <p:sp>
        <p:nvSpPr>
          <p:cNvPr id="5" name="TextBox 4">
            <a:extLst>
              <a:ext uri="{FF2B5EF4-FFF2-40B4-BE49-F238E27FC236}">
                <a16:creationId xmlns:a16="http://schemas.microsoft.com/office/drawing/2014/main" id="{569330D6-9F7F-EC77-CC92-2BE139A392E5}"/>
              </a:ext>
            </a:extLst>
          </p:cNvPr>
          <p:cNvSpPr txBox="1"/>
          <p:nvPr userDrawn="1"/>
        </p:nvSpPr>
        <p:spPr>
          <a:xfrm>
            <a:off x="622169" y="6472949"/>
            <a:ext cx="7255564"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264918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2BC434-362B-6E46-2DBB-7789A07C2E47}"/>
              </a:ext>
            </a:extLst>
          </p:cNvPr>
          <p:cNvSpPr txBox="1"/>
          <p:nvPr userDrawn="1"/>
        </p:nvSpPr>
        <p:spPr>
          <a:xfrm>
            <a:off x="622169" y="6472949"/>
            <a:ext cx="7255564"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4233C135-793A-24D5-E837-A5ED37F25367}"/>
              </a:ext>
            </a:extLst>
          </p:cNvPr>
          <p:cNvPicPr>
            <a:picLocks noChangeAspect="1"/>
          </p:cNvPicPr>
          <p:nvPr userDrawn="1"/>
        </p:nvPicPr>
        <p:blipFill>
          <a:blip r:embed="rId2">
            <a:alphaModFix amt="5000"/>
          </a:blip>
          <a:stretch>
            <a:fillRect/>
          </a:stretch>
        </p:blipFill>
        <p:spPr>
          <a:xfrm>
            <a:off x="10394201" y="5060201"/>
            <a:ext cx="2030269" cy="2030269"/>
          </a:xfrm>
          <a:prstGeom prst="rect">
            <a:avLst/>
          </a:prstGeom>
        </p:spPr>
      </p:pic>
    </p:spTree>
    <p:extLst>
      <p:ext uri="{BB962C8B-B14F-4D97-AF65-F5344CB8AC3E}">
        <p14:creationId xmlns:p14="http://schemas.microsoft.com/office/powerpoint/2010/main" val="27094969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4B161D-AD80-847E-DAF6-77199F310A71}"/>
              </a:ext>
            </a:extLst>
          </p:cNvPr>
          <p:cNvSpPr txBox="1"/>
          <p:nvPr userDrawn="1"/>
        </p:nvSpPr>
        <p:spPr>
          <a:xfrm>
            <a:off x="4308049" y="6472949"/>
            <a:ext cx="7255564" cy="215444"/>
          </a:xfrm>
          <a:prstGeom prst="rect">
            <a:avLst/>
          </a:prstGeom>
          <a:noFill/>
        </p:spPr>
        <p:txBody>
          <a:bodyPr wrap="square">
            <a:spAutoFit/>
          </a:bodyPr>
          <a:lstStyle/>
          <a:p>
            <a:pPr algn="r"/>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877381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6D2D20-F657-8D5D-B89D-432C7FD6CBF3}"/>
              </a:ext>
            </a:extLst>
          </p:cNvPr>
          <p:cNvSpPr txBox="1"/>
          <p:nvPr userDrawn="1"/>
        </p:nvSpPr>
        <p:spPr>
          <a:xfrm>
            <a:off x="622169" y="6472949"/>
            <a:ext cx="7255564"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30857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92000" cy="6858000"/>
          </a:xfrm>
          <a:prstGeom prst="rect">
            <a:avLst/>
          </a:prstGeom>
          <a:solidFill>
            <a:srgbClr val="5437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5463202" y="2785467"/>
            <a:ext cx="5247448" cy="1287065"/>
          </a:xfrm>
        </p:spPr>
        <p:txBody>
          <a:bodyPr anchor="ctr">
            <a:noAutofit/>
          </a:bodyPr>
          <a:lstStyle>
            <a:lvl1pPr algn="l">
              <a:defRPr sz="3600">
                <a:solidFill>
                  <a:schemeClr val="bg1"/>
                </a:solidFill>
              </a:defRPr>
            </a:lvl1pPr>
          </a:lstStyle>
          <a:p>
            <a:r>
              <a:rPr lang="en-US" dirty="0"/>
              <a:t>Click to edit Master title style</a:t>
            </a:r>
          </a:p>
        </p:txBody>
      </p:sp>
      <p:pic>
        <p:nvPicPr>
          <p:cNvPr id="2" name="Picture 1" descr="A white arrow pointing right&#10;&#10;Description automatically generated">
            <a:extLst>
              <a:ext uri="{FF2B5EF4-FFF2-40B4-BE49-F238E27FC236}">
                <a16:creationId xmlns:a16="http://schemas.microsoft.com/office/drawing/2014/main" id="{8F0AE72A-3159-2192-3375-888FAC22BD56}"/>
              </a:ext>
            </a:extLst>
          </p:cNvPr>
          <p:cNvPicPr>
            <a:picLocks noChangeAspect="1"/>
          </p:cNvPicPr>
          <p:nvPr userDrawn="1"/>
        </p:nvPicPr>
        <p:blipFill>
          <a:blip r:embed="rId2">
            <a:alphaModFix amt="5000"/>
          </a:blip>
          <a:stretch>
            <a:fillRect/>
          </a:stretch>
        </p:blipFill>
        <p:spPr>
          <a:xfrm>
            <a:off x="-1997184" y="-973796"/>
            <a:ext cx="6901537" cy="11000152"/>
          </a:xfrm>
          <a:prstGeom prst="rect">
            <a:avLst/>
          </a:prstGeom>
        </p:spPr>
      </p:pic>
      <p:sp>
        <p:nvSpPr>
          <p:cNvPr id="3" name="TextBox 2">
            <a:extLst>
              <a:ext uri="{FF2B5EF4-FFF2-40B4-BE49-F238E27FC236}">
                <a16:creationId xmlns:a16="http://schemas.microsoft.com/office/drawing/2014/main" id="{ABC1FE01-A67F-8611-0DFA-9D136A4E0CCB}"/>
              </a:ext>
            </a:extLst>
          </p:cNvPr>
          <p:cNvSpPr txBox="1"/>
          <p:nvPr userDrawn="1"/>
        </p:nvSpPr>
        <p:spPr>
          <a:xfrm>
            <a:off x="622169" y="6472949"/>
            <a:ext cx="7255564"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96538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92000" cy="6858000"/>
          </a:xfrm>
          <a:prstGeom prst="rect">
            <a:avLst/>
          </a:prstGeom>
          <a:solidFill>
            <a:srgbClr val="5437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5463202" y="2785467"/>
            <a:ext cx="5247448" cy="1287065"/>
          </a:xfrm>
        </p:spPr>
        <p:txBody>
          <a:bodyPr anchor="ctr">
            <a:noAutofit/>
          </a:bodyPr>
          <a:lstStyle>
            <a:lvl1pPr algn="l">
              <a:defRPr sz="3600">
                <a:solidFill>
                  <a:schemeClr val="bg1"/>
                </a:solidFill>
              </a:defRPr>
            </a:lvl1pPr>
          </a:lstStyle>
          <a:p>
            <a:r>
              <a:rPr lang="en-US" dirty="0"/>
              <a:t>Click to edit Master title style</a:t>
            </a:r>
          </a:p>
        </p:txBody>
      </p:sp>
      <p:sp>
        <p:nvSpPr>
          <p:cNvPr id="3" name="TextBox 2">
            <a:extLst>
              <a:ext uri="{FF2B5EF4-FFF2-40B4-BE49-F238E27FC236}">
                <a16:creationId xmlns:a16="http://schemas.microsoft.com/office/drawing/2014/main" id="{ABC1FE01-A67F-8611-0DFA-9D136A4E0CCB}"/>
              </a:ext>
            </a:extLst>
          </p:cNvPr>
          <p:cNvSpPr txBox="1"/>
          <p:nvPr userDrawn="1"/>
        </p:nvSpPr>
        <p:spPr>
          <a:xfrm>
            <a:off x="622169" y="6472949"/>
            <a:ext cx="7255564"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71338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92000" cy="6858000"/>
          </a:xfrm>
          <a:prstGeom prst="rect">
            <a:avLst/>
          </a:prstGeom>
          <a:solidFill>
            <a:srgbClr val="7F65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4B239689-2608-0553-31D7-302BA6709964}"/>
              </a:ext>
            </a:extLst>
          </p:cNvPr>
          <p:cNvSpPr>
            <a:spLocks noGrp="1"/>
          </p:cNvSpPr>
          <p:nvPr>
            <p:ph type="ctrTitle"/>
          </p:nvPr>
        </p:nvSpPr>
        <p:spPr>
          <a:xfrm>
            <a:off x="5463202" y="2785467"/>
            <a:ext cx="5247448" cy="1287065"/>
          </a:xfrm>
        </p:spPr>
        <p:txBody>
          <a:bodyPr anchor="ctr">
            <a:noAutofit/>
          </a:bodyPr>
          <a:lstStyle>
            <a:lvl1pPr algn="l">
              <a:defRPr sz="3600">
                <a:solidFill>
                  <a:schemeClr val="bg1"/>
                </a:solidFill>
              </a:defRPr>
            </a:lvl1pPr>
          </a:lstStyle>
          <a:p>
            <a:r>
              <a:rPr lang="en-US" dirty="0"/>
              <a:t>Click to edit Master title style</a:t>
            </a:r>
          </a:p>
        </p:txBody>
      </p:sp>
      <p:pic>
        <p:nvPicPr>
          <p:cNvPr id="2" name="Picture 1" descr="A white arrow pointing right&#10;&#10;Description automatically generated">
            <a:extLst>
              <a:ext uri="{FF2B5EF4-FFF2-40B4-BE49-F238E27FC236}">
                <a16:creationId xmlns:a16="http://schemas.microsoft.com/office/drawing/2014/main" id="{8323124B-1B6C-7DE1-A2DD-F9A9A802E548}"/>
              </a:ext>
            </a:extLst>
          </p:cNvPr>
          <p:cNvPicPr>
            <a:picLocks noChangeAspect="1"/>
          </p:cNvPicPr>
          <p:nvPr userDrawn="1"/>
        </p:nvPicPr>
        <p:blipFill>
          <a:blip r:embed="rId2">
            <a:alphaModFix amt="5000"/>
          </a:blip>
          <a:stretch>
            <a:fillRect/>
          </a:stretch>
        </p:blipFill>
        <p:spPr>
          <a:xfrm>
            <a:off x="-1997184" y="-973796"/>
            <a:ext cx="6901537" cy="11000152"/>
          </a:xfrm>
          <a:prstGeom prst="rect">
            <a:avLst/>
          </a:prstGeom>
        </p:spPr>
      </p:pic>
      <p:sp>
        <p:nvSpPr>
          <p:cNvPr id="3" name="TextBox 2">
            <a:extLst>
              <a:ext uri="{FF2B5EF4-FFF2-40B4-BE49-F238E27FC236}">
                <a16:creationId xmlns:a16="http://schemas.microsoft.com/office/drawing/2014/main" id="{2B83EC36-835D-D9EF-762F-F10D3329D984}"/>
              </a:ext>
            </a:extLst>
          </p:cNvPr>
          <p:cNvSpPr txBox="1"/>
          <p:nvPr userDrawn="1"/>
        </p:nvSpPr>
        <p:spPr>
          <a:xfrm>
            <a:off x="622169" y="6472949"/>
            <a:ext cx="7255564"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01228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92000" cy="6858000"/>
          </a:xfrm>
          <a:prstGeom prst="rect">
            <a:avLst/>
          </a:prstGeom>
          <a:solidFill>
            <a:srgbClr val="A996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A331EA34-F894-97B4-6F43-4975B15E0C1B}"/>
              </a:ext>
            </a:extLst>
          </p:cNvPr>
          <p:cNvSpPr>
            <a:spLocks noGrp="1"/>
          </p:cNvSpPr>
          <p:nvPr>
            <p:ph type="ctrTitle"/>
          </p:nvPr>
        </p:nvSpPr>
        <p:spPr>
          <a:xfrm>
            <a:off x="5463202" y="2785467"/>
            <a:ext cx="5247448" cy="1287065"/>
          </a:xfrm>
        </p:spPr>
        <p:txBody>
          <a:bodyPr anchor="ctr">
            <a:noAutofit/>
          </a:bodyPr>
          <a:lstStyle>
            <a:lvl1pPr algn="l">
              <a:defRPr sz="3600">
                <a:solidFill>
                  <a:srgbClr val="230871"/>
                </a:solidFill>
              </a:defRPr>
            </a:lvl1pPr>
          </a:lstStyle>
          <a:p>
            <a:r>
              <a:rPr lang="en-US" dirty="0"/>
              <a:t>Click to edit Master title style</a:t>
            </a:r>
          </a:p>
        </p:txBody>
      </p:sp>
      <p:pic>
        <p:nvPicPr>
          <p:cNvPr id="2" name="Picture 1" descr="A white arrow pointing right&#10;&#10;Description automatically generated">
            <a:extLst>
              <a:ext uri="{FF2B5EF4-FFF2-40B4-BE49-F238E27FC236}">
                <a16:creationId xmlns:a16="http://schemas.microsoft.com/office/drawing/2014/main" id="{2F50E712-4CC6-346A-0CCA-811609448E59}"/>
              </a:ext>
            </a:extLst>
          </p:cNvPr>
          <p:cNvPicPr>
            <a:picLocks noChangeAspect="1"/>
          </p:cNvPicPr>
          <p:nvPr userDrawn="1"/>
        </p:nvPicPr>
        <p:blipFill>
          <a:blip r:embed="rId2">
            <a:alphaModFix amt="5000"/>
          </a:blip>
          <a:stretch>
            <a:fillRect/>
          </a:stretch>
        </p:blipFill>
        <p:spPr>
          <a:xfrm>
            <a:off x="-1997184" y="-973796"/>
            <a:ext cx="6901537" cy="11000152"/>
          </a:xfrm>
          <a:prstGeom prst="rect">
            <a:avLst/>
          </a:prstGeom>
        </p:spPr>
      </p:pic>
      <p:sp>
        <p:nvSpPr>
          <p:cNvPr id="3" name="TextBox 2">
            <a:extLst>
              <a:ext uri="{FF2B5EF4-FFF2-40B4-BE49-F238E27FC236}">
                <a16:creationId xmlns:a16="http://schemas.microsoft.com/office/drawing/2014/main" id="{E70B42AA-2DEF-01C4-477E-6F58F91E59DB}"/>
              </a:ext>
            </a:extLst>
          </p:cNvPr>
          <p:cNvSpPr txBox="1"/>
          <p:nvPr userDrawn="1"/>
        </p:nvSpPr>
        <p:spPr>
          <a:xfrm>
            <a:off x="622169" y="6472949"/>
            <a:ext cx="7255564" cy="215444"/>
          </a:xfrm>
          <a:prstGeom prst="rect">
            <a:avLst/>
          </a:prstGeom>
          <a:noFill/>
        </p:spPr>
        <p:txBody>
          <a:bodyPr wrap="square">
            <a:spAutoFit/>
          </a:bodyPr>
          <a:lstStyle/>
          <a:p>
            <a:r>
              <a:rPr lang="en-US" sz="800" b="0" i="0" dirty="0">
                <a:solidFill>
                  <a:schemeClr val="bg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43352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92000" cy="6858000"/>
          </a:xfrm>
          <a:prstGeom prst="rect">
            <a:avLst/>
          </a:prstGeom>
          <a:solidFill>
            <a:srgbClr val="D3C9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407ABDE6-69DC-363F-A5A5-2BC6D2D67A31}"/>
              </a:ext>
            </a:extLst>
          </p:cNvPr>
          <p:cNvSpPr>
            <a:spLocks noGrp="1"/>
          </p:cNvSpPr>
          <p:nvPr>
            <p:ph type="ctrTitle"/>
          </p:nvPr>
        </p:nvSpPr>
        <p:spPr>
          <a:xfrm>
            <a:off x="5463202" y="2785467"/>
            <a:ext cx="5247448" cy="1287065"/>
          </a:xfrm>
        </p:spPr>
        <p:txBody>
          <a:bodyPr anchor="ctr">
            <a:noAutofit/>
          </a:bodyPr>
          <a:lstStyle>
            <a:lvl1pPr algn="l">
              <a:defRPr sz="3600">
                <a:solidFill>
                  <a:srgbClr val="230871"/>
                </a:solidFill>
              </a:defRPr>
            </a:lvl1pPr>
          </a:lstStyle>
          <a:p>
            <a:r>
              <a:rPr lang="en-US" dirty="0"/>
              <a:t>Click to edit Master title style</a:t>
            </a:r>
          </a:p>
        </p:txBody>
      </p:sp>
      <p:pic>
        <p:nvPicPr>
          <p:cNvPr id="2" name="Picture 1" descr="A white arrow pointing right&#10;&#10;Description automatically generated">
            <a:extLst>
              <a:ext uri="{FF2B5EF4-FFF2-40B4-BE49-F238E27FC236}">
                <a16:creationId xmlns:a16="http://schemas.microsoft.com/office/drawing/2014/main" id="{25B76777-FB88-7381-733D-CDFE3D7CF634}"/>
              </a:ext>
            </a:extLst>
          </p:cNvPr>
          <p:cNvPicPr>
            <a:picLocks noChangeAspect="1"/>
          </p:cNvPicPr>
          <p:nvPr userDrawn="1"/>
        </p:nvPicPr>
        <p:blipFill>
          <a:blip r:embed="rId2">
            <a:alphaModFix amt="5000"/>
          </a:blip>
          <a:stretch>
            <a:fillRect/>
          </a:stretch>
        </p:blipFill>
        <p:spPr>
          <a:xfrm>
            <a:off x="-1997184" y="-973796"/>
            <a:ext cx="6901537" cy="11000152"/>
          </a:xfrm>
          <a:prstGeom prst="rect">
            <a:avLst/>
          </a:prstGeom>
        </p:spPr>
      </p:pic>
      <p:sp>
        <p:nvSpPr>
          <p:cNvPr id="4" name="TextBox 3">
            <a:extLst>
              <a:ext uri="{FF2B5EF4-FFF2-40B4-BE49-F238E27FC236}">
                <a16:creationId xmlns:a16="http://schemas.microsoft.com/office/drawing/2014/main" id="{0C22E9C3-9829-00AD-B46C-6E374237ACB9}"/>
              </a:ext>
            </a:extLst>
          </p:cNvPr>
          <p:cNvSpPr txBox="1"/>
          <p:nvPr userDrawn="1"/>
        </p:nvSpPr>
        <p:spPr>
          <a:xfrm>
            <a:off x="622169" y="6472949"/>
            <a:ext cx="7255564" cy="215444"/>
          </a:xfrm>
          <a:prstGeom prst="rect">
            <a:avLst/>
          </a:prstGeom>
          <a:noFill/>
        </p:spPr>
        <p:txBody>
          <a:bodyPr wrap="square">
            <a:spAutoFit/>
          </a:bodyPr>
          <a:lstStyle/>
          <a:p>
            <a:r>
              <a:rPr lang="en-US" sz="800" b="0" i="0" dirty="0">
                <a:solidFill>
                  <a:schemeClr val="bg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25521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4059936"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white arrow pointing right&#10;&#10;Description automatically generated">
            <a:extLst>
              <a:ext uri="{FF2B5EF4-FFF2-40B4-BE49-F238E27FC236}">
                <a16:creationId xmlns:a16="http://schemas.microsoft.com/office/drawing/2014/main" id="{C01AF914-18A1-AA0B-6178-C4D9B0581A4C}"/>
              </a:ext>
            </a:extLst>
          </p:cNvPr>
          <p:cNvPicPr>
            <a:picLocks noChangeAspect="1"/>
          </p:cNvPicPr>
          <p:nvPr userDrawn="1"/>
        </p:nvPicPr>
        <p:blipFill>
          <a:blip r:embed="rId2">
            <a:alphaModFix amt="5000"/>
          </a:blip>
          <a:stretch>
            <a:fillRect/>
          </a:stretch>
        </p:blipFill>
        <p:spPr>
          <a:xfrm>
            <a:off x="-1584960" y="0"/>
            <a:ext cx="5838287" cy="9305469"/>
          </a:xfrm>
          <a:prstGeom prst="rect">
            <a:avLst/>
          </a:prstGeom>
        </p:spPr>
      </p:pic>
      <p:sp>
        <p:nvSpPr>
          <p:cNvPr id="3" name="Content Placeholder 2">
            <a:extLst>
              <a:ext uri="{FF2B5EF4-FFF2-40B4-BE49-F238E27FC236}">
                <a16:creationId xmlns:a16="http://schemas.microsoft.com/office/drawing/2014/main" id="{C39F7881-405E-6528-3ADF-25646A39B8FD}"/>
              </a:ext>
            </a:extLst>
          </p:cNvPr>
          <p:cNvSpPr>
            <a:spLocks noGrp="1"/>
          </p:cNvSpPr>
          <p:nvPr>
            <p:ph idx="1"/>
          </p:nvPr>
        </p:nvSpPr>
        <p:spPr>
          <a:xfrm>
            <a:off x="4788816" y="501605"/>
            <a:ext cx="6787299" cy="5899194"/>
          </a:xfrm>
        </p:spPr>
        <p:txBody>
          <a:bodyPr/>
          <a:lstStyle>
            <a:lvl1pPr>
              <a:defRPr sz="2000"/>
            </a:lvl1pPr>
            <a:lvl2pPr marL="457200" indent="0">
              <a:buNone/>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a:buClr>
                <a:srgbClr val="230871"/>
              </a:buClr>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rgbClr val="230871"/>
              </a:buClr>
              <a:buFont typeface="Courier New" panose="02070309020205020404" pitchFamily="49" charset="0"/>
              <a:buChar char="o"/>
              <a:defRPr sz="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DBB2A134-0FBF-73B3-386A-05FE897B66E7}"/>
              </a:ext>
            </a:extLst>
          </p:cNvPr>
          <p:cNvSpPr>
            <a:spLocks noGrp="1"/>
          </p:cNvSpPr>
          <p:nvPr>
            <p:ph type="title"/>
          </p:nvPr>
        </p:nvSpPr>
        <p:spPr>
          <a:xfrm>
            <a:off x="455692" y="501605"/>
            <a:ext cx="3148553" cy="1897308"/>
          </a:xfrm>
        </p:spPr>
        <p:txBody>
          <a:bodyPr/>
          <a:lstStyle>
            <a:lvl1pPr>
              <a:defRPr>
                <a:solidFill>
                  <a:schemeClr val="bg1"/>
                </a:solidFill>
              </a:defRPr>
            </a:lvl1pPr>
          </a:lstStyle>
          <a:p>
            <a:r>
              <a:rPr lang="en-US" dirty="0"/>
              <a:t>Click to edit Master title style</a:t>
            </a:r>
          </a:p>
        </p:txBody>
      </p:sp>
      <p:sp>
        <p:nvSpPr>
          <p:cNvPr id="4" name="TextBox 3">
            <a:extLst>
              <a:ext uri="{FF2B5EF4-FFF2-40B4-BE49-F238E27FC236}">
                <a16:creationId xmlns:a16="http://schemas.microsoft.com/office/drawing/2014/main" id="{C675E2FD-FF67-CCE7-14C6-CBCA3A78358C}"/>
              </a:ext>
            </a:extLst>
          </p:cNvPr>
          <p:cNvSpPr txBox="1"/>
          <p:nvPr userDrawn="1"/>
        </p:nvSpPr>
        <p:spPr>
          <a:xfrm>
            <a:off x="455692" y="6472949"/>
            <a:ext cx="7255564"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044510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268bdf9ff67_1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30871"/>
              </a:buClr>
              <a:buSzPts val="3600"/>
              <a:buFont typeface="Poppins"/>
              <a:buNone/>
              <a:defRPr sz="3600" b="1" i="0" u="none" strike="noStrike" cap="none">
                <a:solidFill>
                  <a:srgbClr val="230871"/>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g268bdf9ff67_1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14000"/>
              </a:lnSpc>
              <a:spcBef>
                <a:spcPts val="1000"/>
              </a:spcBef>
              <a:spcAft>
                <a:spcPts val="0"/>
              </a:spcAft>
              <a:buClr>
                <a:srgbClr val="230871"/>
              </a:buClr>
              <a:buSzPts val="1800"/>
              <a:buFont typeface="Arial"/>
              <a:buNone/>
              <a:defRPr sz="1800" b="1" i="0" u="none" strike="noStrike" cap="none">
                <a:solidFill>
                  <a:srgbClr val="230871"/>
                </a:solidFill>
                <a:latin typeface="Poppins"/>
                <a:ea typeface="Poppins"/>
                <a:cs typeface="Poppins"/>
                <a:sym typeface="Poppins"/>
              </a:defRPr>
            </a:lvl1pPr>
            <a:lvl2pPr marL="914400" marR="0" lvl="1" indent="-381000" algn="l" rtl="0">
              <a:lnSpc>
                <a:spcPct val="114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14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14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14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g268bdf9ff67_1_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A88A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g268bdf9ff67_1_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A88A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g268bdf9ff67_1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A88A3"/>
                </a:solidFill>
                <a:latin typeface="Calibri"/>
                <a:ea typeface="Calibri"/>
                <a:cs typeface="Calibri"/>
                <a:sym typeface="Calibri"/>
              </a:defRPr>
            </a:lvl1pPr>
            <a:lvl2pPr marL="0" marR="0" lvl="1" indent="0" algn="r" rtl="0">
              <a:spcBef>
                <a:spcPts val="0"/>
              </a:spcBef>
              <a:buNone/>
              <a:defRPr sz="1200" b="0" i="0" u="none" strike="noStrike" cap="none">
                <a:solidFill>
                  <a:srgbClr val="8A88A3"/>
                </a:solidFill>
                <a:latin typeface="Calibri"/>
                <a:ea typeface="Calibri"/>
                <a:cs typeface="Calibri"/>
                <a:sym typeface="Calibri"/>
              </a:defRPr>
            </a:lvl2pPr>
            <a:lvl3pPr marL="0" marR="0" lvl="2" indent="0" algn="r" rtl="0">
              <a:spcBef>
                <a:spcPts val="0"/>
              </a:spcBef>
              <a:buNone/>
              <a:defRPr sz="1200" b="0" i="0" u="none" strike="noStrike" cap="none">
                <a:solidFill>
                  <a:srgbClr val="8A88A3"/>
                </a:solidFill>
                <a:latin typeface="Calibri"/>
                <a:ea typeface="Calibri"/>
                <a:cs typeface="Calibri"/>
                <a:sym typeface="Calibri"/>
              </a:defRPr>
            </a:lvl3pPr>
            <a:lvl4pPr marL="0" marR="0" lvl="3" indent="0" algn="r" rtl="0">
              <a:spcBef>
                <a:spcPts val="0"/>
              </a:spcBef>
              <a:buNone/>
              <a:defRPr sz="1200" b="0" i="0" u="none" strike="noStrike" cap="none">
                <a:solidFill>
                  <a:srgbClr val="8A88A3"/>
                </a:solidFill>
                <a:latin typeface="Calibri"/>
                <a:ea typeface="Calibri"/>
                <a:cs typeface="Calibri"/>
                <a:sym typeface="Calibri"/>
              </a:defRPr>
            </a:lvl4pPr>
            <a:lvl5pPr marL="0" marR="0" lvl="4" indent="0" algn="r" rtl="0">
              <a:spcBef>
                <a:spcPts val="0"/>
              </a:spcBef>
              <a:buNone/>
              <a:defRPr sz="1200" b="0" i="0" u="none" strike="noStrike" cap="none">
                <a:solidFill>
                  <a:srgbClr val="8A88A3"/>
                </a:solidFill>
                <a:latin typeface="Calibri"/>
                <a:ea typeface="Calibri"/>
                <a:cs typeface="Calibri"/>
                <a:sym typeface="Calibri"/>
              </a:defRPr>
            </a:lvl5pPr>
            <a:lvl6pPr marL="0" marR="0" lvl="5" indent="0" algn="r" rtl="0">
              <a:spcBef>
                <a:spcPts val="0"/>
              </a:spcBef>
              <a:buNone/>
              <a:defRPr sz="1200" b="0" i="0" u="none" strike="noStrike" cap="none">
                <a:solidFill>
                  <a:srgbClr val="8A88A3"/>
                </a:solidFill>
                <a:latin typeface="Calibri"/>
                <a:ea typeface="Calibri"/>
                <a:cs typeface="Calibri"/>
                <a:sym typeface="Calibri"/>
              </a:defRPr>
            </a:lvl6pPr>
            <a:lvl7pPr marL="0" marR="0" lvl="6" indent="0" algn="r" rtl="0">
              <a:spcBef>
                <a:spcPts val="0"/>
              </a:spcBef>
              <a:buNone/>
              <a:defRPr sz="1200" b="0" i="0" u="none" strike="noStrike" cap="none">
                <a:solidFill>
                  <a:srgbClr val="8A88A3"/>
                </a:solidFill>
                <a:latin typeface="Calibri"/>
                <a:ea typeface="Calibri"/>
                <a:cs typeface="Calibri"/>
                <a:sym typeface="Calibri"/>
              </a:defRPr>
            </a:lvl7pPr>
            <a:lvl8pPr marL="0" marR="0" lvl="7" indent="0" algn="r" rtl="0">
              <a:spcBef>
                <a:spcPts val="0"/>
              </a:spcBef>
              <a:buNone/>
              <a:defRPr sz="1200" b="0" i="0" u="none" strike="noStrike" cap="none">
                <a:solidFill>
                  <a:srgbClr val="8A88A3"/>
                </a:solidFill>
                <a:latin typeface="Calibri"/>
                <a:ea typeface="Calibri"/>
                <a:cs typeface="Calibri"/>
                <a:sym typeface="Calibri"/>
              </a:defRPr>
            </a:lvl8pPr>
            <a:lvl9pPr marL="0" marR="0" lvl="8" indent="0" algn="r" rtl="0">
              <a:spcBef>
                <a:spcPts val="0"/>
              </a:spcBef>
              <a:buNone/>
              <a:defRPr sz="1200" b="0" i="0" u="none" strike="noStrike" cap="none">
                <a:solidFill>
                  <a:srgbClr val="8A88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712"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 id="2147483709" r:id="rId30"/>
    <p:sldLayoutId id="2147483710" r:id="rId31"/>
    <p:sldLayoutId id="2147483711"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c212.net/c/link/?t=0&amp;l=en&amp;o=4125213-1&amp;h=1774686282&amp;u=http://www.masaaccess.com/&amp;a=masaaccess.co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2.xml"/><Relationship Id="rId6" Type="http://schemas.openxmlformats.org/officeDocument/2006/relationships/image" Target="../media/image27.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hyperlink" Target="https://info.masamts.com/masa-mts-broker-success-portal" TargetMode="External"/><Relationship Id="rId2" Type="http://schemas.openxmlformats.org/officeDocument/2006/relationships/notesSlide" Target="../notesSlides/notesSlide22.xml"/><Relationship Id="rId1" Type="http://schemas.openxmlformats.org/officeDocument/2006/relationships/slideLayout" Target="../slideLayouts/slideLayout32.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3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32.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1"/>
          <p:cNvPicPr preferRelativeResize="0"/>
          <p:nvPr/>
        </p:nvPicPr>
        <p:blipFill rotWithShape="1">
          <a:blip r:embed="rId3">
            <a:alphaModFix/>
          </a:blip>
          <a:srcRect l="1212" t="11720" r="16874" b="19251"/>
          <a:stretch/>
        </p:blipFill>
        <p:spPr>
          <a:xfrm>
            <a:off x="0" y="1"/>
            <a:ext cx="12192003" cy="6858000"/>
          </a:xfrm>
          <a:prstGeom prst="rect">
            <a:avLst/>
          </a:prstGeom>
          <a:noFill/>
          <a:ln>
            <a:noFill/>
          </a:ln>
        </p:spPr>
      </p:pic>
      <p:sp>
        <p:nvSpPr>
          <p:cNvPr id="144" name="Google Shape;144;p1"/>
          <p:cNvSpPr/>
          <p:nvPr/>
        </p:nvSpPr>
        <p:spPr>
          <a:xfrm rot="10800000" flipH="1">
            <a:off x="-1" y="0"/>
            <a:ext cx="6126600" cy="6126600"/>
          </a:xfrm>
          <a:prstGeom prst="round1Rect">
            <a:avLst>
              <a:gd name="adj" fmla="val 48222"/>
            </a:avLst>
          </a:prstGeom>
          <a:solidFill>
            <a:srgbClr val="2308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EFFFF"/>
              </a:solidFill>
              <a:latin typeface="Calibri"/>
              <a:ea typeface="Calibri"/>
              <a:cs typeface="Calibri"/>
              <a:sym typeface="Calibri"/>
            </a:endParaRPr>
          </a:p>
        </p:txBody>
      </p:sp>
      <p:sp>
        <p:nvSpPr>
          <p:cNvPr id="145" name="Google Shape;145;p1"/>
          <p:cNvSpPr txBox="1"/>
          <p:nvPr/>
        </p:nvSpPr>
        <p:spPr>
          <a:xfrm>
            <a:off x="548640" y="2377440"/>
            <a:ext cx="5422500" cy="1629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EFFFF"/>
              </a:buClr>
              <a:buSzPts val="5400"/>
              <a:buFont typeface="Poppins"/>
              <a:buNone/>
            </a:pPr>
            <a:r>
              <a:rPr lang="en-US" sz="5400" b="1" u="none">
                <a:solidFill>
                  <a:srgbClr val="FEFFFF"/>
                </a:solidFill>
                <a:latin typeface="Poppins"/>
                <a:ea typeface="Poppins"/>
                <a:cs typeface="Poppins"/>
                <a:sym typeface="Poppins"/>
              </a:rPr>
              <a:t>Connections </a:t>
            </a:r>
            <a:br>
              <a:rPr lang="en-US" sz="5400" b="1" u="none">
                <a:solidFill>
                  <a:srgbClr val="FEFFFF"/>
                </a:solidFill>
                <a:latin typeface="Poppins"/>
                <a:ea typeface="Poppins"/>
                <a:cs typeface="Poppins"/>
                <a:sym typeface="Poppins"/>
              </a:rPr>
            </a:br>
            <a:r>
              <a:rPr lang="en-US" sz="5400" b="1" u="none">
                <a:solidFill>
                  <a:srgbClr val="FEFFFF"/>
                </a:solidFill>
                <a:latin typeface="Poppins"/>
                <a:ea typeface="Poppins"/>
                <a:cs typeface="Poppins"/>
                <a:sym typeface="Poppins"/>
              </a:rPr>
              <a:t>with Care</a:t>
            </a:r>
            <a:endParaRPr/>
          </a:p>
        </p:txBody>
      </p:sp>
      <p:pic>
        <p:nvPicPr>
          <p:cNvPr id="146" name="Google Shape;146;p1"/>
          <p:cNvPicPr preferRelativeResize="0"/>
          <p:nvPr/>
        </p:nvPicPr>
        <p:blipFill rotWithShape="1">
          <a:blip r:embed="rId4">
            <a:alphaModFix/>
          </a:blip>
          <a:srcRect/>
          <a:stretch/>
        </p:blipFill>
        <p:spPr>
          <a:xfrm>
            <a:off x="603504" y="1097280"/>
            <a:ext cx="2423159" cy="605790"/>
          </a:xfrm>
          <a:prstGeom prst="rect">
            <a:avLst/>
          </a:prstGeom>
          <a:noFill/>
          <a:ln>
            <a:noFill/>
          </a:ln>
        </p:spPr>
      </p:pic>
      <p:sp>
        <p:nvSpPr>
          <p:cNvPr id="147" name="Google Shape;147;p1"/>
          <p:cNvSpPr txBox="1"/>
          <p:nvPr/>
        </p:nvSpPr>
        <p:spPr>
          <a:xfrm>
            <a:off x="548640" y="4023360"/>
            <a:ext cx="5184300" cy="86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EFFFF"/>
              </a:buClr>
              <a:buSzPts val="2400"/>
              <a:buFont typeface="Poppins"/>
              <a:buNone/>
            </a:pPr>
            <a:r>
              <a:rPr lang="en-US" sz="2400" b="0" u="none">
                <a:solidFill>
                  <a:srgbClr val="FEFFFF"/>
                </a:solidFill>
                <a:latin typeface="Poppins"/>
                <a:ea typeface="Poppins"/>
                <a:cs typeface="Poppins"/>
                <a:sym typeface="Poppins"/>
              </a:rPr>
              <a:t>Emergency medical transportation solutions</a:t>
            </a:r>
            <a:endParaRPr/>
          </a:p>
        </p:txBody>
      </p:sp>
      <p:sp>
        <p:nvSpPr>
          <p:cNvPr id="148" name="Google Shape;148;p1"/>
          <p:cNvSpPr txBox="1"/>
          <p:nvPr/>
        </p:nvSpPr>
        <p:spPr>
          <a:xfrm>
            <a:off x="182880" y="6309300"/>
            <a:ext cx="2011800" cy="54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dirty="0">
                <a:solidFill>
                  <a:schemeClr val="lt1"/>
                </a:solidFill>
                <a:latin typeface="Open Sans Medium"/>
                <a:ea typeface="Open Sans Medium"/>
                <a:cs typeface="Open Sans Medium"/>
                <a:sym typeface="Open Sans Medium"/>
              </a:rPr>
              <a:t>MASA 2024 | Confidential</a:t>
            </a:r>
            <a:endParaRPr sz="1000" dirty="0">
              <a:solidFill>
                <a:schemeClr val="lt1"/>
              </a:solidFill>
              <a:latin typeface="Open Sans Medium"/>
              <a:ea typeface="Open Sans Medium"/>
              <a:cs typeface="Open Sans Medium"/>
              <a:sym typeface="Open Sans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0"/>
          <p:cNvSpPr/>
          <p:nvPr/>
        </p:nvSpPr>
        <p:spPr>
          <a:xfrm rot="10800000">
            <a:off x="5212051" y="100"/>
            <a:ext cx="6988200" cy="6157800"/>
          </a:xfrm>
          <a:prstGeom prst="round1Rect">
            <a:avLst>
              <a:gd name="adj" fmla="val 26084"/>
            </a:avLst>
          </a:prstGeom>
          <a:solidFill>
            <a:srgbClr val="230871"/>
          </a:solidFill>
          <a:ln w="9525" cap="flat" cmpd="sng">
            <a:solidFill>
              <a:srgbClr val="2308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6" name="Google Shape;276;p10"/>
          <p:cNvSpPr txBox="1"/>
          <p:nvPr/>
        </p:nvSpPr>
        <p:spPr>
          <a:xfrm>
            <a:off x="5852150" y="1280160"/>
            <a:ext cx="5035500" cy="4512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Clr>
                <a:srgbClr val="C00000"/>
              </a:buClr>
              <a:buSzPts val="1400"/>
              <a:buFont typeface="Poppins"/>
              <a:buNone/>
            </a:pPr>
            <a:r>
              <a:rPr lang="en-US" sz="1600" b="1">
                <a:solidFill>
                  <a:schemeClr val="lt1"/>
                </a:solidFill>
                <a:latin typeface="Poppins"/>
                <a:ea typeface="Poppins"/>
                <a:cs typeface="Poppins"/>
                <a:sym typeface="Poppins"/>
              </a:rPr>
              <a:t>WHAT’S IMPACTED?</a:t>
            </a:r>
            <a:endParaRPr sz="1600">
              <a:solidFill>
                <a:schemeClr val="lt1"/>
              </a:solidFill>
            </a:endParaRPr>
          </a:p>
          <a:p>
            <a:pPr marL="0" marR="0" lvl="0" indent="0" algn="l" rtl="0">
              <a:lnSpc>
                <a:spcPct val="90000"/>
              </a:lnSpc>
              <a:spcBef>
                <a:spcPts val="2400"/>
              </a:spcBef>
              <a:spcAft>
                <a:spcPts val="0"/>
              </a:spcAft>
              <a:buClr>
                <a:srgbClr val="1D2D52"/>
              </a:buClr>
              <a:buSzPts val="6000"/>
              <a:buFont typeface="Poppins"/>
              <a:buNone/>
            </a:pPr>
            <a:r>
              <a:rPr lang="en-US" sz="5800">
                <a:solidFill>
                  <a:schemeClr val="accent1"/>
                </a:solidFill>
                <a:latin typeface="Poppins ExtraBold"/>
                <a:ea typeface="Poppins ExtraBold"/>
                <a:cs typeface="Poppins ExtraBold"/>
                <a:sym typeface="Poppins ExtraBold"/>
              </a:rPr>
              <a:t>$9,100</a:t>
            </a:r>
            <a:endParaRPr sz="1200">
              <a:solidFill>
                <a:schemeClr val="accent1"/>
              </a:solidFill>
              <a:latin typeface="Poppins ExtraBold"/>
              <a:ea typeface="Poppins ExtraBold"/>
              <a:cs typeface="Poppins ExtraBold"/>
              <a:sym typeface="Poppins ExtraBold"/>
            </a:endParaRPr>
          </a:p>
          <a:p>
            <a:pPr marL="0" marR="0" lvl="0" indent="0" algn="l" rtl="0">
              <a:lnSpc>
                <a:spcPct val="90000"/>
              </a:lnSpc>
              <a:spcBef>
                <a:spcPts val="0"/>
              </a:spcBef>
              <a:spcAft>
                <a:spcPts val="0"/>
              </a:spcAft>
              <a:buClr>
                <a:srgbClr val="3A3838"/>
              </a:buClr>
              <a:buSzPts val="1400"/>
              <a:buFont typeface="Poppins"/>
              <a:buNone/>
            </a:pPr>
            <a:r>
              <a:rPr lang="en-US" sz="1600">
                <a:solidFill>
                  <a:schemeClr val="lt1"/>
                </a:solidFill>
                <a:latin typeface="Poppins Medium"/>
                <a:ea typeface="Poppins Medium"/>
                <a:cs typeface="Poppins Medium"/>
                <a:sym typeface="Poppins Medium"/>
              </a:rPr>
              <a:t>out-of-pocket limit for an individual plan</a:t>
            </a:r>
            <a:endParaRPr sz="1600">
              <a:solidFill>
                <a:schemeClr val="lt1"/>
              </a:solidFill>
              <a:latin typeface="Poppins Medium"/>
              <a:ea typeface="Poppins Medium"/>
              <a:cs typeface="Poppins Medium"/>
              <a:sym typeface="Poppins Medium"/>
            </a:endParaRPr>
          </a:p>
          <a:p>
            <a:pPr marL="0" marR="0" lvl="0" indent="0" algn="l" rtl="0">
              <a:lnSpc>
                <a:spcPct val="90000"/>
              </a:lnSpc>
              <a:spcBef>
                <a:spcPts val="2400"/>
              </a:spcBef>
              <a:spcAft>
                <a:spcPts val="0"/>
              </a:spcAft>
              <a:buClr>
                <a:srgbClr val="1D2D52"/>
              </a:buClr>
              <a:buSzPts val="6000"/>
              <a:buFont typeface="Poppins"/>
              <a:buNone/>
            </a:pPr>
            <a:r>
              <a:rPr lang="en-US" sz="5800">
                <a:solidFill>
                  <a:schemeClr val="accent1"/>
                </a:solidFill>
                <a:latin typeface="Poppins ExtraBold"/>
                <a:ea typeface="Poppins ExtraBold"/>
                <a:cs typeface="Poppins ExtraBold"/>
                <a:sym typeface="Poppins ExtraBold"/>
              </a:rPr>
              <a:t>$18,200</a:t>
            </a:r>
            <a:endParaRPr sz="1200">
              <a:solidFill>
                <a:schemeClr val="accent1"/>
              </a:solidFill>
              <a:latin typeface="Poppins ExtraBold"/>
              <a:ea typeface="Poppins ExtraBold"/>
              <a:cs typeface="Poppins ExtraBold"/>
              <a:sym typeface="Poppins ExtraBold"/>
            </a:endParaRPr>
          </a:p>
          <a:p>
            <a:pPr marL="0" marR="0" lvl="0" indent="0" algn="l" rtl="0">
              <a:lnSpc>
                <a:spcPct val="90000"/>
              </a:lnSpc>
              <a:spcBef>
                <a:spcPts val="0"/>
              </a:spcBef>
              <a:spcAft>
                <a:spcPts val="0"/>
              </a:spcAft>
              <a:buClr>
                <a:srgbClr val="3A3838"/>
              </a:buClr>
              <a:buSzPts val="1400"/>
              <a:buFont typeface="Poppins"/>
              <a:buNone/>
            </a:pPr>
            <a:r>
              <a:rPr lang="en-US" sz="1600">
                <a:solidFill>
                  <a:schemeClr val="lt1"/>
                </a:solidFill>
                <a:latin typeface="Poppins Medium"/>
                <a:ea typeface="Poppins Medium"/>
                <a:cs typeface="Poppins Medium"/>
                <a:sym typeface="Poppins Medium"/>
              </a:rPr>
              <a:t>out-of-pocket limit for a family plan</a:t>
            </a:r>
            <a:endParaRPr sz="1400">
              <a:solidFill>
                <a:schemeClr val="lt1"/>
              </a:solidFill>
              <a:latin typeface="Poppins Medium"/>
              <a:ea typeface="Poppins Medium"/>
              <a:cs typeface="Poppins Medium"/>
              <a:sym typeface="Poppins Medium"/>
            </a:endParaRPr>
          </a:p>
        </p:txBody>
      </p:sp>
      <p:sp>
        <p:nvSpPr>
          <p:cNvPr id="277" name="Google Shape;277;p10"/>
          <p:cNvSpPr txBox="1"/>
          <p:nvPr/>
        </p:nvSpPr>
        <p:spPr>
          <a:xfrm>
            <a:off x="8168700" y="6157900"/>
            <a:ext cx="40233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1616"/>
              </a:buClr>
              <a:buSzPts val="800"/>
              <a:buFont typeface="Arial"/>
              <a:buNone/>
            </a:pPr>
            <a:r>
              <a:rPr lang="en-US" sz="800" b="0">
                <a:solidFill>
                  <a:srgbClr val="171616"/>
                </a:solidFill>
                <a:latin typeface="Open Sans"/>
                <a:ea typeface="Open Sans"/>
                <a:cs typeface="Open Sans"/>
                <a:sym typeface="Open Sans"/>
              </a:rPr>
              <a:t>Maximum out-of-pocket for ACA-compliant group benefits plans; </a:t>
            </a:r>
            <a:br>
              <a:rPr lang="en-US" sz="800" b="0">
                <a:solidFill>
                  <a:srgbClr val="171616"/>
                </a:solidFill>
                <a:latin typeface="Open Sans"/>
                <a:ea typeface="Open Sans"/>
                <a:cs typeface="Open Sans"/>
                <a:sym typeface="Open Sans"/>
              </a:rPr>
            </a:br>
            <a:r>
              <a:rPr lang="en-US" sz="800" b="0">
                <a:solidFill>
                  <a:srgbClr val="171616"/>
                </a:solidFill>
                <a:latin typeface="Open Sans"/>
                <a:ea typeface="Open Sans"/>
                <a:cs typeface="Open Sans"/>
                <a:sym typeface="Open Sans"/>
              </a:rPr>
              <a:t>U.S. Department of Health and Human Services, January 2023 </a:t>
            </a:r>
            <a:endParaRPr/>
          </a:p>
        </p:txBody>
      </p:sp>
      <p:sp>
        <p:nvSpPr>
          <p:cNvPr id="278" name="Google Shape;278;p10"/>
          <p:cNvSpPr txBox="1"/>
          <p:nvPr/>
        </p:nvSpPr>
        <p:spPr>
          <a:xfrm>
            <a:off x="548650" y="731525"/>
            <a:ext cx="4297800" cy="4389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D2D52"/>
              </a:buClr>
              <a:buSzPts val="2200"/>
              <a:buFont typeface="Arial"/>
              <a:buNone/>
            </a:pPr>
            <a:r>
              <a:rPr lang="en-US" sz="3000" b="1" i="0" u="none" strike="noStrike" dirty="0">
                <a:solidFill>
                  <a:schemeClr val="dk1"/>
                </a:solidFill>
                <a:latin typeface="Poppins"/>
                <a:ea typeface="Poppins"/>
                <a:cs typeface="Poppins"/>
                <a:sym typeface="Poppins"/>
              </a:rPr>
              <a:t>Ground ambulance is not covered by NSA, exposing employees to financial insecurity</a:t>
            </a:r>
            <a:endParaRPr sz="3000" dirty="0">
              <a:solidFill>
                <a:schemeClr val="dk1"/>
              </a:solidFill>
            </a:endParaRPr>
          </a:p>
          <a:p>
            <a:pPr marL="0" marR="0" lvl="0" indent="0" algn="l" rtl="0">
              <a:lnSpc>
                <a:spcPct val="100000"/>
              </a:lnSpc>
              <a:spcBef>
                <a:spcPts val="1600"/>
              </a:spcBef>
              <a:spcAft>
                <a:spcPts val="0"/>
              </a:spcAft>
              <a:buClr>
                <a:srgbClr val="1D2D52"/>
              </a:buClr>
              <a:buSzPts val="600"/>
              <a:buFont typeface="Arial"/>
              <a:buNone/>
            </a:pPr>
            <a:endParaRPr sz="600" b="1" i="0" u="none" strike="noStrike" dirty="0">
              <a:solidFill>
                <a:srgbClr val="1D2D52"/>
              </a:solidFill>
              <a:latin typeface="Poppins"/>
              <a:ea typeface="Poppins"/>
              <a:cs typeface="Poppins"/>
              <a:sym typeface="Poppins"/>
            </a:endParaRPr>
          </a:p>
          <a:p>
            <a:pPr marL="0" marR="0" lvl="0" indent="0" algn="l" rtl="0">
              <a:lnSpc>
                <a:spcPct val="110000"/>
              </a:lnSpc>
              <a:spcBef>
                <a:spcPts val="0"/>
              </a:spcBef>
              <a:spcAft>
                <a:spcPts val="0"/>
              </a:spcAft>
              <a:buClr>
                <a:srgbClr val="000000"/>
              </a:buClr>
              <a:buSzPts val="1400"/>
              <a:buFont typeface="Arial"/>
              <a:buNone/>
            </a:pPr>
            <a:r>
              <a:rPr lang="en-US" sz="1600" b="0" i="0" u="none" strike="noStrike" dirty="0">
                <a:solidFill>
                  <a:srgbClr val="000000"/>
                </a:solidFill>
                <a:latin typeface="Open Sans"/>
                <a:ea typeface="Open Sans"/>
                <a:cs typeface="Open Sans"/>
                <a:sym typeface="Open Sans"/>
              </a:rPr>
              <a:t>The No Surprises Act (NSA) does not include ground ambulance services. Yet, </a:t>
            </a:r>
            <a:r>
              <a:rPr lang="en-US" sz="1600" b="1" i="0" u="none" strike="noStrike" dirty="0">
                <a:solidFill>
                  <a:schemeClr val="dk1"/>
                </a:solidFill>
                <a:latin typeface="Open Sans"/>
                <a:ea typeface="Open Sans"/>
                <a:cs typeface="Open Sans"/>
                <a:sym typeface="Open Sans"/>
              </a:rPr>
              <a:t>ground ambulance services are among the most common sources of out-of-network bills</a:t>
            </a:r>
            <a:r>
              <a:rPr lang="en-US" sz="1600" b="1" i="0" u="none" strike="noStrike" dirty="0">
                <a:solidFill>
                  <a:srgbClr val="3A3838"/>
                </a:solidFill>
                <a:latin typeface="Open Sans"/>
                <a:ea typeface="Open Sans"/>
                <a:cs typeface="Open Sans"/>
                <a:sym typeface="Open Sans"/>
              </a:rPr>
              <a:t> </a:t>
            </a:r>
            <a:r>
              <a:rPr lang="en-US" sz="1600" b="0" i="0" u="none" strike="noStrike" dirty="0">
                <a:solidFill>
                  <a:srgbClr val="000000"/>
                </a:solidFill>
                <a:latin typeface="Open Sans"/>
                <a:ea typeface="Open Sans"/>
                <a:cs typeface="Open Sans"/>
                <a:sym typeface="Open Sans"/>
              </a:rPr>
              <a:t>and can cost consumers thousands of dollars.</a:t>
            </a:r>
            <a:endParaRPr sz="1600" b="0" i="0" u="none" strike="noStrike" dirty="0">
              <a:solidFill>
                <a:srgbClr val="000000"/>
              </a:solidFill>
              <a:latin typeface="Open Sans"/>
              <a:ea typeface="Open Sans"/>
              <a:cs typeface="Open Sans"/>
              <a:sym typeface="Open Sans"/>
            </a:endParaRPr>
          </a:p>
          <a:p>
            <a:pPr marL="0" lvl="0" indent="0" algn="l" rtl="0">
              <a:lnSpc>
                <a:spcPct val="110000"/>
              </a:lnSpc>
              <a:spcBef>
                <a:spcPts val="1600"/>
              </a:spcBef>
              <a:spcAft>
                <a:spcPts val="0"/>
              </a:spcAft>
              <a:buClr>
                <a:srgbClr val="D53128"/>
              </a:buClr>
              <a:buSzPts val="1400"/>
              <a:buFont typeface="Arial"/>
              <a:buNone/>
            </a:pPr>
            <a:r>
              <a:rPr lang="en-US" sz="1600" b="1" dirty="0">
                <a:solidFill>
                  <a:srgbClr val="262626"/>
                </a:solidFill>
                <a:latin typeface="Open Sans"/>
                <a:ea typeface="Open Sans"/>
                <a:cs typeface="Open Sans"/>
                <a:sym typeface="Open Sans"/>
              </a:rPr>
              <a:t>79% of all ground ambulance rides could result in an out-of-network bill. </a:t>
            </a:r>
            <a:endParaRPr sz="1600" b="1" dirty="0">
              <a:solidFill>
                <a:srgbClr val="262626"/>
              </a:solidFill>
              <a:latin typeface="Open Sans"/>
              <a:ea typeface="Open Sans"/>
              <a:cs typeface="Open Sans"/>
              <a:sym typeface="Open Sans"/>
            </a:endParaRPr>
          </a:p>
          <a:p>
            <a:pPr marL="0" marR="0" lvl="0" indent="0" algn="l" rtl="0">
              <a:lnSpc>
                <a:spcPct val="110000"/>
              </a:lnSpc>
              <a:spcBef>
                <a:spcPts val="1600"/>
              </a:spcBef>
              <a:spcAft>
                <a:spcPts val="1600"/>
              </a:spcAft>
              <a:buClr>
                <a:srgbClr val="000000"/>
              </a:buClr>
              <a:buSzPts val="1400"/>
              <a:buFont typeface="Arial"/>
              <a:buNone/>
            </a:pPr>
            <a:endParaRPr sz="1600" dirty="0">
              <a:latin typeface="Open Sans"/>
              <a:ea typeface="Open Sans"/>
              <a:cs typeface="Open Sans"/>
              <a:sym typeface="Open Sans"/>
            </a:endParaRPr>
          </a:p>
        </p:txBody>
      </p:sp>
      <p:sp>
        <p:nvSpPr>
          <p:cNvPr id="279" name="Google Shape;279;p10"/>
          <p:cNvSpPr txBox="1"/>
          <p:nvPr/>
        </p:nvSpPr>
        <p:spPr>
          <a:xfrm>
            <a:off x="-5031370" y="4426972"/>
            <a:ext cx="4746164" cy="156578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D52"/>
              </a:buClr>
              <a:buSzPts val="2000"/>
              <a:buFont typeface="Arial"/>
              <a:buNone/>
            </a:pPr>
            <a:endParaRPr sz="2000" b="1">
              <a:solidFill>
                <a:srgbClr val="1D2D52"/>
              </a:solidFill>
              <a:latin typeface="Poppins"/>
              <a:ea typeface="Poppins"/>
              <a:cs typeface="Poppins"/>
              <a:sym typeface="Poppins"/>
            </a:endParaRPr>
          </a:p>
        </p:txBody>
      </p:sp>
      <p:sp>
        <p:nvSpPr>
          <p:cNvPr id="280" name="Google Shape;280;p10"/>
          <p:cNvSpPr txBox="1"/>
          <p:nvPr/>
        </p:nvSpPr>
        <p:spPr>
          <a:xfrm>
            <a:off x="5852160" y="822960"/>
            <a:ext cx="6535200" cy="9144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3600"/>
              <a:buFont typeface="Poppins"/>
              <a:buNone/>
            </a:pPr>
            <a:r>
              <a:rPr lang="en-US" sz="2000" b="1">
                <a:solidFill>
                  <a:schemeClr val="accent1"/>
                </a:solidFill>
                <a:latin typeface="Poppins"/>
                <a:ea typeface="Poppins"/>
                <a:cs typeface="Poppins"/>
                <a:sym typeface="Poppins"/>
              </a:rPr>
              <a:t>No Surprises Act</a:t>
            </a:r>
            <a:endParaRPr sz="2000" b="0">
              <a:solidFill>
                <a:schemeClr val="accent1"/>
              </a:solidFill>
              <a:latin typeface="Poppins"/>
              <a:ea typeface="Poppins"/>
              <a:cs typeface="Poppins"/>
              <a:sym typeface="Poppins"/>
            </a:endParaRPr>
          </a:p>
        </p:txBody>
      </p:sp>
      <p:sp>
        <p:nvSpPr>
          <p:cNvPr id="281" name="Google Shape;281;p10"/>
          <p:cNvSpPr txBox="1"/>
          <p:nvPr/>
        </p:nvSpPr>
        <p:spPr>
          <a:xfrm>
            <a:off x="548650" y="5974900"/>
            <a:ext cx="2628300" cy="183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71616"/>
              </a:buClr>
              <a:buSzPts val="800"/>
              <a:buFont typeface="Arial"/>
              <a:buNone/>
            </a:pPr>
            <a:r>
              <a:rPr lang="en-US" sz="800" b="0" dirty="0">
                <a:solidFill>
                  <a:srgbClr val="171616"/>
                </a:solidFill>
                <a:latin typeface="Open Sans"/>
                <a:ea typeface="Open Sans"/>
                <a:cs typeface="Open Sans"/>
                <a:sym typeface="Open Sans"/>
              </a:rPr>
              <a:t>Consumer Reports, 2021</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88" name="Google Shape;288;p11"/>
          <p:cNvGrpSpPr/>
          <p:nvPr/>
        </p:nvGrpSpPr>
        <p:grpSpPr>
          <a:xfrm>
            <a:off x="1097276" y="1836311"/>
            <a:ext cx="5688000" cy="2795235"/>
            <a:chOff x="1097276" y="1935922"/>
            <a:chExt cx="5688000" cy="2795235"/>
          </a:xfrm>
        </p:grpSpPr>
        <p:sp>
          <p:nvSpPr>
            <p:cNvPr id="289" name="Google Shape;289;p11"/>
            <p:cNvSpPr txBox="1"/>
            <p:nvPr/>
          </p:nvSpPr>
          <p:spPr>
            <a:xfrm>
              <a:off x="1097276" y="1935922"/>
              <a:ext cx="5688000" cy="1525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Poppins"/>
                <a:buNone/>
              </a:pPr>
              <a:r>
                <a:rPr lang="en-US" sz="3800" b="1" cap="none" dirty="0">
                  <a:solidFill>
                    <a:schemeClr val="lt1"/>
                  </a:solidFill>
                  <a:latin typeface="Poppins"/>
                  <a:ea typeface="Poppins"/>
                  <a:cs typeface="Poppins"/>
                  <a:sym typeface="Poppins"/>
                </a:rPr>
                <a:t>Protecting families </a:t>
              </a:r>
              <a:endParaRPr sz="3800" dirty="0"/>
            </a:p>
            <a:p>
              <a:pPr marL="0" marR="0" lvl="0" indent="0" algn="l" rtl="0">
                <a:lnSpc>
                  <a:spcPct val="90000"/>
                </a:lnSpc>
                <a:spcBef>
                  <a:spcPts val="0"/>
                </a:spcBef>
                <a:spcAft>
                  <a:spcPts val="0"/>
                </a:spcAft>
                <a:buClr>
                  <a:schemeClr val="lt1"/>
                </a:buClr>
                <a:buSzPts val="3600"/>
                <a:buFont typeface="Poppins"/>
                <a:buNone/>
              </a:pPr>
              <a:r>
                <a:rPr lang="en-US" sz="3800" b="1" dirty="0">
                  <a:solidFill>
                    <a:schemeClr val="lt1"/>
                  </a:solidFill>
                  <a:latin typeface="Poppins"/>
                  <a:ea typeface="Poppins"/>
                  <a:cs typeface="Poppins"/>
                  <a:sym typeface="Poppins"/>
                </a:rPr>
                <a:t>w</a:t>
              </a:r>
              <a:r>
                <a:rPr lang="en-US" sz="3800" b="1" cap="none" dirty="0">
                  <a:solidFill>
                    <a:schemeClr val="lt1"/>
                  </a:solidFill>
                  <a:latin typeface="Poppins"/>
                  <a:ea typeface="Poppins"/>
                  <a:cs typeface="Poppins"/>
                  <a:sym typeface="Poppins"/>
                </a:rPr>
                <a:t>ith </a:t>
              </a:r>
              <a:r>
                <a:rPr lang="en-US" sz="3800" b="1" dirty="0">
                  <a:solidFill>
                    <a:schemeClr val="lt1"/>
                  </a:solidFill>
                  <a:latin typeface="Poppins"/>
                  <a:ea typeface="Poppins"/>
                  <a:cs typeface="Poppins"/>
                  <a:sym typeface="Poppins"/>
                </a:rPr>
                <a:t>c</a:t>
              </a:r>
              <a:r>
                <a:rPr lang="en-US" sz="3800" b="1" cap="none" dirty="0">
                  <a:solidFill>
                    <a:schemeClr val="lt1"/>
                  </a:solidFill>
                  <a:latin typeface="Poppins"/>
                  <a:ea typeface="Poppins"/>
                  <a:cs typeface="Poppins"/>
                  <a:sym typeface="Poppins"/>
                </a:rPr>
                <a:t>ompassion when others don’t</a:t>
              </a:r>
              <a:r>
                <a:rPr lang="en-US" sz="3800" b="1" dirty="0">
                  <a:solidFill>
                    <a:schemeClr val="lt1"/>
                  </a:solidFill>
                  <a:latin typeface="Poppins"/>
                  <a:ea typeface="Poppins"/>
                  <a:cs typeface="Poppins"/>
                  <a:sym typeface="Poppins"/>
                </a:rPr>
                <a:t>. </a:t>
              </a:r>
              <a:endParaRPr sz="3800" b="0" dirty="0">
                <a:solidFill>
                  <a:schemeClr val="lt1"/>
                </a:solidFill>
                <a:latin typeface="Poppins"/>
                <a:ea typeface="Poppins"/>
                <a:cs typeface="Poppins"/>
                <a:sym typeface="Poppins"/>
              </a:endParaRPr>
            </a:p>
          </p:txBody>
        </p:sp>
        <p:sp>
          <p:nvSpPr>
            <p:cNvPr id="290" name="Google Shape;290;p11"/>
            <p:cNvSpPr txBox="1"/>
            <p:nvPr/>
          </p:nvSpPr>
          <p:spPr>
            <a:xfrm>
              <a:off x="1097276" y="3724768"/>
              <a:ext cx="5688000" cy="1006389"/>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n-US" sz="1800" dirty="0">
                  <a:solidFill>
                    <a:schemeClr val="lt1"/>
                  </a:solidFill>
                  <a:latin typeface="Open Sans SemiBold"/>
                  <a:ea typeface="Open Sans SemiBold"/>
                  <a:cs typeface="Open Sans SemiBold"/>
                  <a:sym typeface="Open Sans SemiBold"/>
                </a:rPr>
                <a:t>By offering MASA, you can help bridge the high-cost exposures in emergency medical transport while adding real value to healthcare plans.</a:t>
              </a:r>
              <a:endParaRPr sz="1800" dirty="0">
                <a:latin typeface="Open Sans SemiBold"/>
                <a:ea typeface="Open Sans SemiBold"/>
                <a:cs typeface="Open Sans SemiBold"/>
                <a:sym typeface="Open Sans SemiBold"/>
              </a:endParaRPr>
            </a:p>
          </p:txBody>
        </p:sp>
      </p:grpSp>
      <p:pic>
        <p:nvPicPr>
          <p:cNvPr id="291" name="Google Shape;291;p11" descr="A group of people posing for a photo&#10;&#10;Description automatically generated with medium confidence"/>
          <p:cNvPicPr preferRelativeResize="0"/>
          <p:nvPr/>
        </p:nvPicPr>
        <p:blipFill rotWithShape="1">
          <a:blip r:embed="rId3">
            <a:alphaModFix/>
          </a:blip>
          <a:srcRect l="3046" t="-27438" r="35532" b="1111"/>
          <a:stretch/>
        </p:blipFill>
        <p:spPr>
          <a:xfrm flipH="1">
            <a:off x="7589520" y="-2039112"/>
            <a:ext cx="6062400" cy="7982700"/>
          </a:xfrm>
          <a:prstGeom prst="roundRect">
            <a:avLst>
              <a:gd name="adj" fmla="val 26145"/>
            </a:avLst>
          </a:prstGeom>
          <a:solidFill>
            <a:srgbClr val="ECECEC"/>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2"/>
          <p:cNvSpPr/>
          <p:nvPr/>
        </p:nvSpPr>
        <p:spPr>
          <a:xfrm rot="10800000">
            <a:off x="7863840" y="0"/>
            <a:ext cx="6988200" cy="6438900"/>
          </a:xfrm>
          <a:prstGeom prst="round1Rect">
            <a:avLst>
              <a:gd name="adj" fmla="val 25426"/>
            </a:avLst>
          </a:prstGeom>
          <a:solidFill>
            <a:srgbClr val="230871"/>
          </a:solidFill>
          <a:ln w="9525" cap="flat" cmpd="sng">
            <a:solidFill>
              <a:srgbClr val="2308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8" name="Google Shape;298;p12"/>
          <p:cNvSpPr txBox="1"/>
          <p:nvPr/>
        </p:nvSpPr>
        <p:spPr>
          <a:xfrm>
            <a:off x="548640" y="731520"/>
            <a:ext cx="7223700" cy="1214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3800" b="1">
                <a:solidFill>
                  <a:schemeClr val="dk1"/>
                </a:solidFill>
                <a:latin typeface="Poppins"/>
                <a:ea typeface="Poppins"/>
                <a:cs typeface="Poppins"/>
                <a:sym typeface="Poppins"/>
              </a:rPr>
              <a:t>MASA in the employee benefits space</a:t>
            </a:r>
            <a:endParaRPr sz="3800">
              <a:solidFill>
                <a:schemeClr val="dk1"/>
              </a:solidFill>
            </a:endParaRPr>
          </a:p>
        </p:txBody>
      </p:sp>
      <p:sp>
        <p:nvSpPr>
          <p:cNvPr id="299" name="Google Shape;299;p12"/>
          <p:cNvSpPr/>
          <p:nvPr/>
        </p:nvSpPr>
        <p:spPr>
          <a:xfrm>
            <a:off x="548640" y="2011680"/>
            <a:ext cx="7223700" cy="892500"/>
          </a:xfrm>
          <a:prstGeom prst="rect">
            <a:avLst/>
          </a:prstGeom>
          <a:noFill/>
          <a:ln>
            <a:noFill/>
          </a:ln>
        </p:spPr>
        <p:txBody>
          <a:bodyPr spcFirstLastPara="1" wrap="square" lIns="91425" tIns="45700" rIns="0" bIns="45700" anchor="t" anchorCtr="0">
            <a:noAutofit/>
          </a:bodyPr>
          <a:lstStyle/>
          <a:p>
            <a:pPr marL="0" marR="0" lvl="0" indent="0" algn="l" rtl="0">
              <a:lnSpc>
                <a:spcPct val="114000"/>
              </a:lnSpc>
              <a:spcBef>
                <a:spcPts val="0"/>
              </a:spcBef>
              <a:spcAft>
                <a:spcPts val="0"/>
              </a:spcAft>
              <a:buClr>
                <a:srgbClr val="3A3838"/>
              </a:buClr>
              <a:buSzPts val="1400"/>
              <a:buFont typeface="Arial"/>
              <a:buNone/>
            </a:pPr>
            <a:r>
              <a:rPr lang="en-US" sz="1600" b="0">
                <a:solidFill>
                  <a:srgbClr val="262626"/>
                </a:solidFill>
                <a:latin typeface="Open Sans"/>
                <a:ea typeface="Open Sans"/>
                <a:cs typeface="Open Sans"/>
                <a:sym typeface="Open Sans"/>
              </a:rPr>
              <a:t>MASA’s medical-transport coverage is easily bundled with core health benefits — enabling brokers to provide clients the</a:t>
            </a:r>
            <a:r>
              <a:rPr lang="en-US" sz="1600">
                <a:solidFill>
                  <a:srgbClr val="262626"/>
                </a:solidFill>
                <a:latin typeface="Open Sans"/>
                <a:ea typeface="Open Sans"/>
                <a:cs typeface="Open Sans"/>
                <a:sym typeface="Open Sans"/>
              </a:rPr>
              <a:t> </a:t>
            </a:r>
            <a:r>
              <a:rPr lang="en-US" sz="1600" b="1">
                <a:solidFill>
                  <a:srgbClr val="262626"/>
                </a:solidFill>
                <a:latin typeface="Open Sans"/>
                <a:ea typeface="Open Sans"/>
                <a:cs typeface="Open Sans"/>
                <a:sym typeface="Open Sans"/>
              </a:rPr>
              <a:t>comprehensive </a:t>
            </a:r>
            <a:br>
              <a:rPr lang="en-US" sz="1600" b="1">
                <a:solidFill>
                  <a:srgbClr val="262626"/>
                </a:solidFill>
                <a:latin typeface="Open Sans"/>
                <a:ea typeface="Open Sans"/>
                <a:cs typeface="Open Sans"/>
                <a:sym typeface="Open Sans"/>
              </a:rPr>
            </a:br>
            <a:r>
              <a:rPr lang="en-US" sz="1600" b="1">
                <a:solidFill>
                  <a:srgbClr val="262626"/>
                </a:solidFill>
                <a:latin typeface="Open Sans"/>
                <a:ea typeface="Open Sans"/>
                <a:cs typeface="Open Sans"/>
                <a:sym typeface="Open Sans"/>
              </a:rPr>
              <a:t>supplementary benefits package</a:t>
            </a:r>
            <a:r>
              <a:rPr lang="en-US" sz="1600" b="0">
                <a:solidFill>
                  <a:srgbClr val="262626"/>
                </a:solidFill>
                <a:latin typeface="Open Sans"/>
                <a:ea typeface="Open Sans"/>
                <a:cs typeface="Open Sans"/>
                <a:sym typeface="Open Sans"/>
              </a:rPr>
              <a:t> that today’s employees are seeking.</a:t>
            </a:r>
            <a:endParaRPr sz="1600">
              <a:solidFill>
                <a:srgbClr val="262626"/>
              </a:solidFill>
            </a:endParaRPr>
          </a:p>
        </p:txBody>
      </p:sp>
      <p:sp>
        <p:nvSpPr>
          <p:cNvPr id="300" name="Google Shape;300;p12"/>
          <p:cNvSpPr/>
          <p:nvPr/>
        </p:nvSpPr>
        <p:spPr>
          <a:xfrm>
            <a:off x="2917145" y="3154980"/>
            <a:ext cx="2011800" cy="984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4400">
                <a:solidFill>
                  <a:schemeClr val="dk2"/>
                </a:solidFill>
                <a:latin typeface="Poppins ExtraBold"/>
                <a:ea typeface="Poppins ExtraBold"/>
                <a:cs typeface="Poppins ExtraBold"/>
                <a:sym typeface="Poppins ExtraBold"/>
              </a:rPr>
              <a:t>&gt;3K</a:t>
            </a:r>
            <a:endParaRPr sz="2800">
              <a:solidFill>
                <a:schemeClr val="dk2"/>
              </a:solidFill>
              <a:latin typeface="Poppins ExtraBold"/>
              <a:ea typeface="Poppins ExtraBold"/>
              <a:cs typeface="Poppins ExtraBold"/>
              <a:sym typeface="Poppins ExtraBold"/>
            </a:endParaRPr>
          </a:p>
          <a:p>
            <a:pPr marL="0" marR="0" lvl="0" indent="0" algn="l" rtl="0">
              <a:lnSpc>
                <a:spcPct val="90000"/>
              </a:lnSpc>
              <a:spcBef>
                <a:spcPts val="0"/>
              </a:spcBef>
              <a:spcAft>
                <a:spcPts val="0"/>
              </a:spcAft>
              <a:buNone/>
            </a:pPr>
            <a:r>
              <a:rPr lang="en-US">
                <a:solidFill>
                  <a:srgbClr val="262626"/>
                </a:solidFill>
                <a:latin typeface="Poppins"/>
                <a:ea typeface="Poppins"/>
                <a:cs typeface="Poppins"/>
                <a:sym typeface="Poppins"/>
              </a:rPr>
              <a:t>g</a:t>
            </a:r>
            <a:r>
              <a:rPr lang="en-US" sz="1400">
                <a:solidFill>
                  <a:srgbClr val="262626"/>
                </a:solidFill>
                <a:latin typeface="Poppins"/>
                <a:ea typeface="Poppins"/>
                <a:cs typeface="Poppins"/>
                <a:sym typeface="Poppins"/>
              </a:rPr>
              <a:t>roup </a:t>
            </a:r>
            <a:r>
              <a:rPr lang="en-US">
                <a:solidFill>
                  <a:srgbClr val="262626"/>
                </a:solidFill>
                <a:latin typeface="Poppins"/>
                <a:ea typeface="Poppins"/>
                <a:cs typeface="Poppins"/>
                <a:sym typeface="Poppins"/>
              </a:rPr>
              <a:t>b</a:t>
            </a:r>
            <a:r>
              <a:rPr lang="en-US" sz="1400">
                <a:solidFill>
                  <a:srgbClr val="262626"/>
                </a:solidFill>
                <a:latin typeface="Poppins"/>
                <a:ea typeface="Poppins"/>
                <a:cs typeface="Poppins"/>
                <a:sym typeface="Poppins"/>
              </a:rPr>
              <a:t>enefits </a:t>
            </a:r>
            <a:br>
              <a:rPr lang="en-US" sz="1400">
                <a:solidFill>
                  <a:srgbClr val="262626"/>
                </a:solidFill>
                <a:latin typeface="Poppins"/>
                <a:ea typeface="Poppins"/>
                <a:cs typeface="Poppins"/>
                <a:sym typeface="Poppins"/>
              </a:rPr>
            </a:br>
            <a:r>
              <a:rPr lang="en-US">
                <a:solidFill>
                  <a:srgbClr val="262626"/>
                </a:solidFill>
                <a:latin typeface="Poppins"/>
                <a:ea typeface="Poppins"/>
                <a:cs typeface="Poppins"/>
                <a:sym typeface="Poppins"/>
              </a:rPr>
              <a:t>c</a:t>
            </a:r>
            <a:r>
              <a:rPr lang="en-US" sz="1400">
                <a:solidFill>
                  <a:srgbClr val="262626"/>
                </a:solidFill>
                <a:latin typeface="Poppins"/>
                <a:ea typeface="Poppins"/>
                <a:cs typeface="Poppins"/>
                <a:sym typeface="Poppins"/>
              </a:rPr>
              <a:t>lients to </a:t>
            </a:r>
            <a:r>
              <a:rPr lang="en-US">
                <a:solidFill>
                  <a:srgbClr val="262626"/>
                </a:solidFill>
                <a:latin typeface="Poppins"/>
                <a:ea typeface="Poppins"/>
                <a:cs typeface="Poppins"/>
                <a:sym typeface="Poppins"/>
              </a:rPr>
              <a:t>d</a:t>
            </a:r>
            <a:r>
              <a:rPr lang="en-US" sz="1400">
                <a:solidFill>
                  <a:srgbClr val="262626"/>
                </a:solidFill>
                <a:latin typeface="Poppins"/>
                <a:ea typeface="Poppins"/>
                <a:cs typeface="Poppins"/>
                <a:sym typeface="Poppins"/>
              </a:rPr>
              <a:t>ate</a:t>
            </a:r>
            <a:endParaRPr>
              <a:solidFill>
                <a:srgbClr val="262626"/>
              </a:solidFill>
            </a:endParaRPr>
          </a:p>
        </p:txBody>
      </p:sp>
      <p:sp>
        <p:nvSpPr>
          <p:cNvPr id="301" name="Google Shape;301;p12"/>
          <p:cNvSpPr/>
          <p:nvPr/>
        </p:nvSpPr>
        <p:spPr>
          <a:xfrm>
            <a:off x="5090095" y="3154980"/>
            <a:ext cx="2011800" cy="9876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4400">
                <a:solidFill>
                  <a:schemeClr val="dk2"/>
                </a:solidFill>
                <a:latin typeface="Poppins ExtraBold"/>
                <a:ea typeface="Poppins ExtraBold"/>
                <a:cs typeface="Poppins ExtraBold"/>
                <a:sym typeface="Poppins ExtraBold"/>
              </a:rPr>
              <a:t>95%</a:t>
            </a:r>
            <a:endParaRPr sz="2800">
              <a:solidFill>
                <a:schemeClr val="dk2"/>
              </a:solidFill>
              <a:latin typeface="Poppins ExtraBold"/>
              <a:ea typeface="Poppins ExtraBold"/>
              <a:cs typeface="Poppins ExtraBold"/>
              <a:sym typeface="Poppins ExtraBold"/>
            </a:endParaRPr>
          </a:p>
          <a:p>
            <a:pPr marL="0" marR="0" lvl="0" indent="0" algn="l" rtl="0">
              <a:lnSpc>
                <a:spcPct val="90000"/>
              </a:lnSpc>
              <a:spcBef>
                <a:spcPts val="0"/>
              </a:spcBef>
              <a:spcAft>
                <a:spcPts val="0"/>
              </a:spcAft>
              <a:buNone/>
            </a:pPr>
            <a:r>
              <a:rPr lang="en-US">
                <a:solidFill>
                  <a:srgbClr val="262626"/>
                </a:solidFill>
                <a:latin typeface="Poppins"/>
                <a:ea typeface="Poppins"/>
                <a:cs typeface="Poppins"/>
                <a:sym typeface="Poppins"/>
              </a:rPr>
              <a:t>g</a:t>
            </a:r>
            <a:r>
              <a:rPr lang="en-US" sz="1400">
                <a:solidFill>
                  <a:srgbClr val="262626"/>
                </a:solidFill>
                <a:latin typeface="Poppins"/>
                <a:ea typeface="Poppins"/>
                <a:cs typeface="Poppins"/>
                <a:sym typeface="Poppins"/>
              </a:rPr>
              <a:t>roup </a:t>
            </a:r>
            <a:r>
              <a:rPr lang="en-US">
                <a:solidFill>
                  <a:srgbClr val="262626"/>
                </a:solidFill>
                <a:latin typeface="Poppins"/>
                <a:ea typeface="Poppins"/>
                <a:cs typeface="Poppins"/>
                <a:sym typeface="Poppins"/>
              </a:rPr>
              <a:t>p</a:t>
            </a:r>
            <a:r>
              <a:rPr lang="en-US" sz="1400">
                <a:solidFill>
                  <a:srgbClr val="262626"/>
                </a:solidFill>
                <a:latin typeface="Poppins"/>
                <a:ea typeface="Poppins"/>
                <a:cs typeface="Poppins"/>
                <a:sym typeface="Poppins"/>
              </a:rPr>
              <a:t>ersistency </a:t>
            </a:r>
            <a:endParaRPr>
              <a:solidFill>
                <a:srgbClr val="262626"/>
              </a:solidFill>
            </a:endParaRPr>
          </a:p>
        </p:txBody>
      </p:sp>
      <p:sp>
        <p:nvSpPr>
          <p:cNvPr id="302" name="Google Shape;302;p12"/>
          <p:cNvSpPr/>
          <p:nvPr/>
        </p:nvSpPr>
        <p:spPr>
          <a:xfrm>
            <a:off x="548640" y="3154980"/>
            <a:ext cx="2011800" cy="984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4400" cap="none" dirty="0">
                <a:solidFill>
                  <a:schemeClr val="dk2"/>
                </a:solidFill>
                <a:latin typeface="Poppins ExtraBold"/>
                <a:ea typeface="Poppins ExtraBold"/>
                <a:cs typeface="Poppins ExtraBold"/>
                <a:sym typeface="Poppins ExtraBold"/>
              </a:rPr>
              <a:t>&gt;</a:t>
            </a:r>
            <a:r>
              <a:rPr lang="en-US" sz="4400" dirty="0">
                <a:solidFill>
                  <a:schemeClr val="dk2"/>
                </a:solidFill>
                <a:latin typeface="Poppins ExtraBold"/>
                <a:ea typeface="Poppins ExtraBold"/>
                <a:cs typeface="Poppins ExtraBold"/>
                <a:sym typeface="Poppins ExtraBold"/>
              </a:rPr>
              <a:t>700</a:t>
            </a:r>
            <a:endParaRPr sz="2800" dirty="0">
              <a:solidFill>
                <a:schemeClr val="dk2"/>
              </a:solidFill>
              <a:latin typeface="Poppins ExtraBold"/>
              <a:ea typeface="Poppins ExtraBold"/>
              <a:cs typeface="Poppins ExtraBold"/>
              <a:sym typeface="Poppins ExtraBold"/>
            </a:endParaRPr>
          </a:p>
          <a:p>
            <a:pPr marL="0" marR="0" lvl="0" indent="0" algn="l" rtl="0">
              <a:lnSpc>
                <a:spcPct val="90000"/>
              </a:lnSpc>
              <a:spcBef>
                <a:spcPts val="0"/>
              </a:spcBef>
              <a:spcAft>
                <a:spcPts val="0"/>
              </a:spcAft>
              <a:buNone/>
            </a:pPr>
            <a:r>
              <a:rPr lang="en-US" dirty="0">
                <a:solidFill>
                  <a:srgbClr val="262626"/>
                </a:solidFill>
                <a:latin typeface="Poppins"/>
                <a:ea typeface="Poppins"/>
                <a:cs typeface="Poppins"/>
                <a:sym typeface="Poppins"/>
              </a:rPr>
              <a:t>b</a:t>
            </a:r>
            <a:r>
              <a:rPr lang="en-US" sz="1400" dirty="0">
                <a:solidFill>
                  <a:srgbClr val="262626"/>
                </a:solidFill>
                <a:latin typeface="Poppins"/>
                <a:ea typeface="Poppins"/>
                <a:cs typeface="Poppins"/>
                <a:sym typeface="Poppins"/>
              </a:rPr>
              <a:t>enefits </a:t>
            </a:r>
            <a:r>
              <a:rPr lang="en-US" dirty="0">
                <a:solidFill>
                  <a:srgbClr val="262626"/>
                </a:solidFill>
                <a:latin typeface="Poppins"/>
                <a:ea typeface="Poppins"/>
                <a:cs typeface="Poppins"/>
                <a:sym typeface="Poppins"/>
              </a:rPr>
              <a:t>b</a:t>
            </a:r>
            <a:r>
              <a:rPr lang="en-US" sz="1400" dirty="0">
                <a:solidFill>
                  <a:srgbClr val="262626"/>
                </a:solidFill>
                <a:latin typeface="Poppins"/>
                <a:ea typeface="Poppins"/>
                <a:cs typeface="Poppins"/>
                <a:sym typeface="Poppins"/>
              </a:rPr>
              <a:t>roker </a:t>
            </a:r>
            <a:endParaRPr dirty="0">
              <a:solidFill>
                <a:srgbClr val="262626"/>
              </a:solidFill>
            </a:endParaRPr>
          </a:p>
          <a:p>
            <a:pPr marL="0" marR="0" lvl="0" indent="0" algn="l" rtl="0">
              <a:lnSpc>
                <a:spcPct val="90000"/>
              </a:lnSpc>
              <a:spcBef>
                <a:spcPts val="0"/>
              </a:spcBef>
              <a:spcAft>
                <a:spcPts val="0"/>
              </a:spcAft>
              <a:buNone/>
            </a:pPr>
            <a:r>
              <a:rPr lang="en-US" sz="1400" dirty="0">
                <a:solidFill>
                  <a:srgbClr val="262626"/>
                </a:solidFill>
                <a:latin typeface="Poppins"/>
                <a:ea typeface="Poppins"/>
                <a:cs typeface="Poppins"/>
                <a:sym typeface="Poppins"/>
              </a:rPr>
              <a:t>&amp; </a:t>
            </a:r>
            <a:r>
              <a:rPr lang="en-US" dirty="0">
                <a:solidFill>
                  <a:srgbClr val="262626"/>
                </a:solidFill>
                <a:latin typeface="Poppins"/>
                <a:ea typeface="Poppins"/>
                <a:cs typeface="Poppins"/>
                <a:sym typeface="Poppins"/>
              </a:rPr>
              <a:t>c</a:t>
            </a:r>
            <a:r>
              <a:rPr lang="en-US" sz="1400" dirty="0">
                <a:solidFill>
                  <a:srgbClr val="262626"/>
                </a:solidFill>
                <a:latin typeface="Poppins"/>
                <a:ea typeface="Poppins"/>
                <a:cs typeface="Poppins"/>
                <a:sym typeface="Poppins"/>
              </a:rPr>
              <a:t>onsulting </a:t>
            </a:r>
            <a:r>
              <a:rPr lang="en-US" dirty="0">
                <a:solidFill>
                  <a:srgbClr val="262626"/>
                </a:solidFill>
                <a:latin typeface="Poppins"/>
                <a:ea typeface="Poppins"/>
                <a:cs typeface="Poppins"/>
                <a:sym typeface="Poppins"/>
              </a:rPr>
              <a:t>g</a:t>
            </a:r>
            <a:r>
              <a:rPr lang="en-US" sz="1400" dirty="0">
                <a:solidFill>
                  <a:srgbClr val="262626"/>
                </a:solidFill>
                <a:latin typeface="Poppins"/>
                <a:ea typeface="Poppins"/>
                <a:cs typeface="Poppins"/>
                <a:sym typeface="Poppins"/>
              </a:rPr>
              <a:t>roups</a:t>
            </a:r>
            <a:endParaRPr dirty="0">
              <a:solidFill>
                <a:srgbClr val="262626"/>
              </a:solidFill>
            </a:endParaRPr>
          </a:p>
        </p:txBody>
      </p:sp>
      <p:sp>
        <p:nvSpPr>
          <p:cNvPr id="303" name="Google Shape;303;p12"/>
          <p:cNvSpPr/>
          <p:nvPr/>
        </p:nvSpPr>
        <p:spPr>
          <a:xfrm>
            <a:off x="8503926" y="822950"/>
            <a:ext cx="2895600" cy="118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US" sz="2000" b="1">
                <a:solidFill>
                  <a:schemeClr val="accent1"/>
                </a:solidFill>
                <a:latin typeface="Poppins"/>
                <a:ea typeface="Poppins"/>
                <a:cs typeface="Poppins"/>
                <a:sym typeface="Poppins"/>
              </a:rPr>
              <a:t>The need for </a:t>
            </a:r>
            <a:br>
              <a:rPr lang="en-US" sz="2000" b="1">
                <a:solidFill>
                  <a:schemeClr val="accent1"/>
                </a:solidFill>
                <a:latin typeface="Poppins"/>
                <a:ea typeface="Poppins"/>
                <a:cs typeface="Poppins"/>
                <a:sym typeface="Poppins"/>
              </a:rPr>
            </a:br>
            <a:r>
              <a:rPr lang="en-US" sz="2000" b="1">
                <a:solidFill>
                  <a:schemeClr val="accent1"/>
                </a:solidFill>
                <a:latin typeface="Poppins"/>
                <a:ea typeface="Poppins"/>
                <a:cs typeface="Poppins"/>
                <a:sym typeface="Poppins"/>
              </a:rPr>
              <a:t>MASA is reflected in high voluntary participation rates:</a:t>
            </a:r>
            <a:endParaRPr>
              <a:solidFill>
                <a:schemeClr val="accent1"/>
              </a:solidFill>
            </a:endParaRPr>
          </a:p>
        </p:txBody>
      </p:sp>
      <p:sp>
        <p:nvSpPr>
          <p:cNvPr id="304" name="Google Shape;304;p12"/>
          <p:cNvSpPr/>
          <p:nvPr/>
        </p:nvSpPr>
        <p:spPr>
          <a:xfrm>
            <a:off x="8503920" y="2286000"/>
            <a:ext cx="2286000" cy="7695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4000" cap="none">
                <a:solidFill>
                  <a:schemeClr val="lt1"/>
                </a:solidFill>
                <a:latin typeface="Poppins ExtraBold"/>
                <a:ea typeface="Poppins ExtraBold"/>
                <a:cs typeface="Poppins ExtraBold"/>
                <a:sym typeface="Poppins ExtraBold"/>
              </a:rPr>
              <a:t>39%</a:t>
            </a:r>
            <a:endParaRPr sz="4000">
              <a:solidFill>
                <a:schemeClr val="lt1"/>
              </a:solidFill>
              <a:latin typeface="Poppins ExtraBold"/>
              <a:ea typeface="Poppins ExtraBold"/>
              <a:cs typeface="Poppins ExtraBold"/>
              <a:sym typeface="Poppins ExtraBold"/>
            </a:endParaRPr>
          </a:p>
          <a:p>
            <a:pPr marL="0" marR="0" lvl="0" indent="0" algn="l" rtl="0">
              <a:lnSpc>
                <a:spcPct val="80000"/>
              </a:lnSpc>
              <a:spcBef>
                <a:spcPts val="0"/>
              </a:spcBef>
              <a:spcAft>
                <a:spcPts val="0"/>
              </a:spcAft>
              <a:buNone/>
            </a:pPr>
            <a:r>
              <a:rPr lang="en-US">
                <a:solidFill>
                  <a:schemeClr val="lt1"/>
                </a:solidFill>
                <a:latin typeface="Poppins Medium"/>
                <a:ea typeface="Poppins Medium"/>
                <a:cs typeface="Poppins Medium"/>
                <a:sym typeface="Poppins Medium"/>
              </a:rPr>
              <a:t>c</a:t>
            </a:r>
            <a:r>
              <a:rPr lang="en-US" sz="1400">
                <a:solidFill>
                  <a:schemeClr val="lt1"/>
                </a:solidFill>
                <a:latin typeface="Poppins Medium"/>
                <a:ea typeface="Poppins Medium"/>
                <a:cs typeface="Poppins Medium"/>
                <a:sym typeface="Poppins Medium"/>
              </a:rPr>
              <a:t>ase </a:t>
            </a:r>
            <a:r>
              <a:rPr lang="en-US">
                <a:solidFill>
                  <a:schemeClr val="lt1"/>
                </a:solidFill>
                <a:latin typeface="Poppins Medium"/>
                <a:ea typeface="Poppins Medium"/>
                <a:cs typeface="Poppins Medium"/>
                <a:sym typeface="Poppins Medium"/>
              </a:rPr>
              <a:t>s</a:t>
            </a:r>
            <a:r>
              <a:rPr lang="en-US" sz="1400">
                <a:solidFill>
                  <a:schemeClr val="lt1"/>
                </a:solidFill>
                <a:latin typeface="Poppins Medium"/>
                <a:ea typeface="Poppins Medium"/>
                <a:cs typeface="Poppins Medium"/>
                <a:sym typeface="Poppins Medium"/>
              </a:rPr>
              <a:t>ize &lt;250</a:t>
            </a:r>
            <a:endParaRPr>
              <a:solidFill>
                <a:schemeClr val="lt1"/>
              </a:solidFill>
              <a:latin typeface="Poppins Medium"/>
              <a:ea typeface="Poppins Medium"/>
              <a:cs typeface="Poppins Medium"/>
              <a:sym typeface="Poppins Medium"/>
            </a:endParaRPr>
          </a:p>
        </p:txBody>
      </p:sp>
      <p:sp>
        <p:nvSpPr>
          <p:cNvPr id="305" name="Google Shape;305;p12"/>
          <p:cNvSpPr/>
          <p:nvPr/>
        </p:nvSpPr>
        <p:spPr>
          <a:xfrm>
            <a:off x="8503925" y="3139440"/>
            <a:ext cx="2286000" cy="7695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4000">
                <a:solidFill>
                  <a:schemeClr val="lt1"/>
                </a:solidFill>
                <a:latin typeface="Poppins ExtraBold"/>
                <a:ea typeface="Poppins ExtraBold"/>
                <a:cs typeface="Poppins ExtraBold"/>
                <a:sym typeface="Poppins ExtraBold"/>
              </a:rPr>
              <a:t>19</a:t>
            </a:r>
            <a:r>
              <a:rPr lang="en-US" sz="4000" cap="none">
                <a:solidFill>
                  <a:schemeClr val="lt1"/>
                </a:solidFill>
                <a:latin typeface="Poppins ExtraBold"/>
                <a:ea typeface="Poppins ExtraBold"/>
                <a:cs typeface="Poppins ExtraBold"/>
                <a:sym typeface="Poppins ExtraBold"/>
              </a:rPr>
              <a:t>%</a:t>
            </a:r>
            <a:endParaRPr sz="2400">
              <a:solidFill>
                <a:schemeClr val="lt1"/>
              </a:solidFill>
              <a:latin typeface="Poppins ExtraBold"/>
              <a:ea typeface="Poppins ExtraBold"/>
              <a:cs typeface="Poppins ExtraBold"/>
              <a:sym typeface="Poppins ExtraBold"/>
            </a:endParaRPr>
          </a:p>
          <a:p>
            <a:pPr marL="0" marR="0" lvl="0" indent="0" algn="l" rtl="0">
              <a:lnSpc>
                <a:spcPct val="80000"/>
              </a:lnSpc>
              <a:spcBef>
                <a:spcPts val="0"/>
              </a:spcBef>
              <a:spcAft>
                <a:spcPts val="0"/>
              </a:spcAft>
              <a:buNone/>
            </a:pPr>
            <a:r>
              <a:rPr lang="en-US">
                <a:solidFill>
                  <a:schemeClr val="lt1"/>
                </a:solidFill>
                <a:latin typeface="Poppins Medium"/>
                <a:ea typeface="Poppins Medium"/>
                <a:cs typeface="Poppins Medium"/>
                <a:sym typeface="Poppins Medium"/>
              </a:rPr>
              <a:t>c</a:t>
            </a:r>
            <a:r>
              <a:rPr lang="en-US" sz="1400">
                <a:solidFill>
                  <a:schemeClr val="lt1"/>
                </a:solidFill>
                <a:latin typeface="Poppins Medium"/>
                <a:ea typeface="Poppins Medium"/>
                <a:cs typeface="Poppins Medium"/>
                <a:sym typeface="Poppins Medium"/>
              </a:rPr>
              <a:t>ase </a:t>
            </a:r>
            <a:r>
              <a:rPr lang="en-US">
                <a:solidFill>
                  <a:schemeClr val="lt1"/>
                </a:solidFill>
                <a:latin typeface="Poppins Medium"/>
                <a:ea typeface="Poppins Medium"/>
                <a:cs typeface="Poppins Medium"/>
                <a:sym typeface="Poppins Medium"/>
              </a:rPr>
              <a:t>s</a:t>
            </a:r>
            <a:r>
              <a:rPr lang="en-US" sz="1400">
                <a:solidFill>
                  <a:schemeClr val="lt1"/>
                </a:solidFill>
                <a:latin typeface="Poppins Medium"/>
                <a:ea typeface="Poppins Medium"/>
                <a:cs typeface="Poppins Medium"/>
                <a:sym typeface="Poppins Medium"/>
              </a:rPr>
              <a:t>ize </a:t>
            </a:r>
            <a:r>
              <a:rPr lang="en-US">
                <a:solidFill>
                  <a:schemeClr val="lt1"/>
                </a:solidFill>
                <a:latin typeface="Poppins Medium"/>
                <a:ea typeface="Poppins Medium"/>
                <a:cs typeface="Poppins Medium"/>
                <a:sym typeface="Poppins Medium"/>
              </a:rPr>
              <a:t>25</a:t>
            </a:r>
            <a:r>
              <a:rPr lang="en-US" sz="1400">
                <a:solidFill>
                  <a:schemeClr val="lt1"/>
                </a:solidFill>
                <a:latin typeface="Poppins Medium"/>
                <a:ea typeface="Poppins Medium"/>
                <a:cs typeface="Poppins Medium"/>
                <a:sym typeface="Poppins Medium"/>
              </a:rPr>
              <a:t>0-1K</a:t>
            </a:r>
            <a:endParaRPr>
              <a:solidFill>
                <a:schemeClr val="lt1"/>
              </a:solidFill>
              <a:latin typeface="Poppins Medium"/>
              <a:ea typeface="Poppins Medium"/>
              <a:cs typeface="Poppins Medium"/>
              <a:sym typeface="Poppins Medium"/>
            </a:endParaRPr>
          </a:p>
        </p:txBody>
      </p:sp>
      <p:sp>
        <p:nvSpPr>
          <p:cNvPr id="306" name="Google Shape;306;p12"/>
          <p:cNvSpPr/>
          <p:nvPr/>
        </p:nvSpPr>
        <p:spPr>
          <a:xfrm>
            <a:off x="8503920" y="3992880"/>
            <a:ext cx="2286000" cy="7695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4000">
                <a:solidFill>
                  <a:schemeClr val="lt1"/>
                </a:solidFill>
                <a:latin typeface="Poppins ExtraBold"/>
                <a:ea typeface="Poppins ExtraBold"/>
                <a:cs typeface="Poppins ExtraBold"/>
                <a:sym typeface="Poppins ExtraBold"/>
              </a:rPr>
              <a:t>13</a:t>
            </a:r>
            <a:r>
              <a:rPr lang="en-US" sz="4000" cap="none">
                <a:solidFill>
                  <a:schemeClr val="lt1"/>
                </a:solidFill>
                <a:latin typeface="Poppins ExtraBold"/>
                <a:ea typeface="Poppins ExtraBold"/>
                <a:cs typeface="Poppins ExtraBold"/>
                <a:sym typeface="Poppins ExtraBold"/>
              </a:rPr>
              <a:t>%</a:t>
            </a:r>
            <a:endParaRPr sz="2400">
              <a:solidFill>
                <a:schemeClr val="lt1"/>
              </a:solidFill>
              <a:latin typeface="Poppins ExtraBold"/>
              <a:ea typeface="Poppins ExtraBold"/>
              <a:cs typeface="Poppins ExtraBold"/>
              <a:sym typeface="Poppins ExtraBold"/>
            </a:endParaRPr>
          </a:p>
          <a:p>
            <a:pPr marL="0" marR="0" lvl="0" indent="0" algn="l" rtl="0">
              <a:lnSpc>
                <a:spcPct val="80000"/>
              </a:lnSpc>
              <a:spcBef>
                <a:spcPts val="0"/>
              </a:spcBef>
              <a:spcAft>
                <a:spcPts val="0"/>
              </a:spcAft>
              <a:buNone/>
            </a:pPr>
            <a:r>
              <a:rPr lang="en-US">
                <a:solidFill>
                  <a:schemeClr val="lt1"/>
                </a:solidFill>
                <a:latin typeface="Poppins Medium"/>
                <a:ea typeface="Poppins Medium"/>
                <a:cs typeface="Poppins Medium"/>
                <a:sym typeface="Poppins Medium"/>
              </a:rPr>
              <a:t>c</a:t>
            </a:r>
            <a:r>
              <a:rPr lang="en-US" sz="1400">
                <a:solidFill>
                  <a:schemeClr val="lt1"/>
                </a:solidFill>
                <a:latin typeface="Poppins Medium"/>
                <a:ea typeface="Poppins Medium"/>
                <a:cs typeface="Poppins Medium"/>
                <a:sym typeface="Poppins Medium"/>
              </a:rPr>
              <a:t>ase </a:t>
            </a:r>
            <a:r>
              <a:rPr lang="en-US">
                <a:solidFill>
                  <a:schemeClr val="lt1"/>
                </a:solidFill>
                <a:latin typeface="Poppins Medium"/>
                <a:ea typeface="Poppins Medium"/>
                <a:cs typeface="Poppins Medium"/>
                <a:sym typeface="Poppins Medium"/>
              </a:rPr>
              <a:t>s</a:t>
            </a:r>
            <a:r>
              <a:rPr lang="en-US" sz="1400">
                <a:solidFill>
                  <a:schemeClr val="lt1"/>
                </a:solidFill>
                <a:latin typeface="Poppins Medium"/>
                <a:ea typeface="Poppins Medium"/>
                <a:cs typeface="Poppins Medium"/>
                <a:sym typeface="Poppins Medium"/>
              </a:rPr>
              <a:t>ize 1K-5K</a:t>
            </a:r>
            <a:endParaRPr>
              <a:solidFill>
                <a:schemeClr val="lt1"/>
              </a:solidFill>
              <a:latin typeface="Poppins Medium"/>
              <a:ea typeface="Poppins Medium"/>
              <a:cs typeface="Poppins Medium"/>
              <a:sym typeface="Poppins Medium"/>
            </a:endParaRPr>
          </a:p>
        </p:txBody>
      </p:sp>
      <p:sp>
        <p:nvSpPr>
          <p:cNvPr id="307" name="Google Shape;307;p12"/>
          <p:cNvSpPr/>
          <p:nvPr/>
        </p:nvSpPr>
        <p:spPr>
          <a:xfrm>
            <a:off x="8503920" y="4846320"/>
            <a:ext cx="2286000" cy="7695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4000">
                <a:solidFill>
                  <a:schemeClr val="lt1"/>
                </a:solidFill>
                <a:latin typeface="Poppins ExtraBold"/>
                <a:ea typeface="Poppins ExtraBold"/>
                <a:cs typeface="Poppins ExtraBold"/>
                <a:sym typeface="Poppins ExtraBold"/>
              </a:rPr>
              <a:t>5</a:t>
            </a:r>
            <a:r>
              <a:rPr lang="en-US" sz="4000" cap="none">
                <a:solidFill>
                  <a:schemeClr val="lt1"/>
                </a:solidFill>
                <a:latin typeface="Poppins ExtraBold"/>
                <a:ea typeface="Poppins ExtraBold"/>
                <a:cs typeface="Poppins ExtraBold"/>
                <a:sym typeface="Poppins ExtraBold"/>
              </a:rPr>
              <a:t>%</a:t>
            </a:r>
            <a:endParaRPr sz="2400">
              <a:solidFill>
                <a:schemeClr val="lt1"/>
              </a:solidFill>
              <a:latin typeface="Poppins ExtraBold"/>
              <a:ea typeface="Poppins ExtraBold"/>
              <a:cs typeface="Poppins ExtraBold"/>
              <a:sym typeface="Poppins ExtraBold"/>
            </a:endParaRPr>
          </a:p>
          <a:p>
            <a:pPr marL="0" marR="0" lvl="0" indent="0" algn="l" rtl="0">
              <a:lnSpc>
                <a:spcPct val="80000"/>
              </a:lnSpc>
              <a:spcBef>
                <a:spcPts val="0"/>
              </a:spcBef>
              <a:spcAft>
                <a:spcPts val="0"/>
              </a:spcAft>
              <a:buNone/>
            </a:pPr>
            <a:r>
              <a:rPr lang="en-US">
                <a:solidFill>
                  <a:schemeClr val="lt1"/>
                </a:solidFill>
                <a:latin typeface="Poppins Medium"/>
                <a:ea typeface="Poppins Medium"/>
                <a:cs typeface="Poppins Medium"/>
                <a:sym typeface="Poppins Medium"/>
              </a:rPr>
              <a:t>c</a:t>
            </a:r>
            <a:r>
              <a:rPr lang="en-US" sz="1400">
                <a:solidFill>
                  <a:schemeClr val="lt1"/>
                </a:solidFill>
                <a:latin typeface="Poppins Medium"/>
                <a:ea typeface="Poppins Medium"/>
                <a:cs typeface="Poppins Medium"/>
                <a:sym typeface="Poppins Medium"/>
              </a:rPr>
              <a:t>ase </a:t>
            </a:r>
            <a:r>
              <a:rPr lang="en-US">
                <a:solidFill>
                  <a:schemeClr val="lt1"/>
                </a:solidFill>
                <a:latin typeface="Poppins Medium"/>
                <a:ea typeface="Poppins Medium"/>
                <a:cs typeface="Poppins Medium"/>
                <a:sym typeface="Poppins Medium"/>
              </a:rPr>
              <a:t>s</a:t>
            </a:r>
            <a:r>
              <a:rPr lang="en-US" sz="1400">
                <a:solidFill>
                  <a:schemeClr val="lt1"/>
                </a:solidFill>
                <a:latin typeface="Poppins Medium"/>
                <a:ea typeface="Poppins Medium"/>
                <a:cs typeface="Poppins Medium"/>
                <a:sym typeface="Poppins Medium"/>
              </a:rPr>
              <a:t>ize 5k+</a:t>
            </a:r>
            <a:endParaRPr>
              <a:solidFill>
                <a:schemeClr val="lt1"/>
              </a:solidFill>
              <a:latin typeface="Poppins Medium"/>
              <a:ea typeface="Poppins Medium"/>
              <a:cs typeface="Poppins Medium"/>
              <a:sym typeface="Poppins Medium"/>
            </a:endParaRPr>
          </a:p>
        </p:txBody>
      </p:sp>
      <p:sp>
        <p:nvSpPr>
          <p:cNvPr id="2" name="Google Shape;281;p10">
            <a:extLst>
              <a:ext uri="{FF2B5EF4-FFF2-40B4-BE49-F238E27FC236}">
                <a16:creationId xmlns:a16="http://schemas.microsoft.com/office/drawing/2014/main" id="{7853622B-1B6C-F3D8-EC2D-AF4320A2FE48}"/>
              </a:ext>
            </a:extLst>
          </p:cNvPr>
          <p:cNvSpPr txBox="1"/>
          <p:nvPr/>
        </p:nvSpPr>
        <p:spPr>
          <a:xfrm>
            <a:off x="548650" y="4377630"/>
            <a:ext cx="2628300" cy="183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71616"/>
              </a:buClr>
              <a:buSzPts val="800"/>
              <a:buFont typeface="Arial"/>
              <a:buNone/>
            </a:pPr>
            <a:r>
              <a:rPr lang="en-US" sz="800" b="0" dirty="0">
                <a:solidFill>
                  <a:srgbClr val="171616"/>
                </a:solidFill>
                <a:latin typeface="Open Sans"/>
                <a:ea typeface="Open Sans"/>
                <a:cs typeface="Open Sans"/>
                <a:sym typeface="Open Sans"/>
              </a:rPr>
              <a:t>MASA internal data, 2024</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graphicFrame>
        <p:nvGraphicFramePr>
          <p:cNvPr id="314" name="Google Shape;314;p14"/>
          <p:cNvGraphicFramePr/>
          <p:nvPr>
            <p:extLst>
              <p:ext uri="{D42A27DB-BD31-4B8C-83A1-F6EECF244321}">
                <p14:modId xmlns:p14="http://schemas.microsoft.com/office/powerpoint/2010/main" val="92181214"/>
              </p:ext>
            </p:extLst>
          </p:nvPr>
        </p:nvGraphicFramePr>
        <p:xfrm>
          <a:off x="571500" y="1463040"/>
          <a:ext cx="10998825" cy="4572000"/>
        </p:xfrm>
        <a:graphic>
          <a:graphicData uri="http://schemas.openxmlformats.org/drawingml/2006/table">
            <a:tbl>
              <a:tblPr bandRow="1">
                <a:noFill/>
                <a:tableStyleId>{1AD2A719-A1CE-49ED-BC48-09451F343099}</a:tableStyleId>
              </a:tblPr>
              <a:tblGrid>
                <a:gridCol w="698100">
                  <a:extLst>
                    <a:ext uri="{9D8B030D-6E8A-4147-A177-3AD203B41FA5}">
                      <a16:colId xmlns:a16="http://schemas.microsoft.com/office/drawing/2014/main" val="20000"/>
                    </a:ext>
                  </a:extLst>
                </a:gridCol>
                <a:gridCol w="8768650">
                  <a:extLst>
                    <a:ext uri="{9D8B030D-6E8A-4147-A177-3AD203B41FA5}">
                      <a16:colId xmlns:a16="http://schemas.microsoft.com/office/drawing/2014/main" val="20001"/>
                    </a:ext>
                  </a:extLst>
                </a:gridCol>
                <a:gridCol w="1532075">
                  <a:extLst>
                    <a:ext uri="{9D8B030D-6E8A-4147-A177-3AD203B41FA5}">
                      <a16:colId xmlns:a16="http://schemas.microsoft.com/office/drawing/2014/main" val="20002"/>
                    </a:ext>
                  </a:extLst>
                </a:gridCol>
              </a:tblGrid>
              <a:tr h="617300">
                <a:tc gridSpan="2">
                  <a:txBody>
                    <a:bodyPr/>
                    <a:lstStyle/>
                    <a:p>
                      <a:pPr marL="0" marR="0" lvl="0" indent="0" algn="l" rtl="0">
                        <a:spcBef>
                          <a:spcPts val="0"/>
                        </a:spcBef>
                        <a:spcAft>
                          <a:spcPts val="0"/>
                        </a:spcAft>
                        <a:buNone/>
                      </a:pPr>
                      <a:r>
                        <a:rPr lang="en-US" sz="2200" b="1" u="none" strike="noStrike" cap="none">
                          <a:solidFill>
                            <a:schemeClr val="lt1"/>
                          </a:solidFill>
                          <a:latin typeface="Poppins"/>
                          <a:ea typeface="Poppins"/>
                          <a:cs typeface="Poppins"/>
                          <a:sym typeface="Poppins"/>
                        </a:rPr>
                        <a:t>MASA</a:t>
                      </a:r>
                      <a:endParaRPr sz="1800">
                        <a:solidFill>
                          <a:schemeClr val="lt1"/>
                        </a:solidFill>
                      </a:endParaRPr>
                    </a:p>
                  </a:txBody>
                  <a:tcPr marL="182875" marR="91450" marT="45725" marB="45725" anchor="ctr">
                    <a:lnB w="9525" cap="flat" cmpd="sng">
                      <a:solidFill>
                        <a:srgbClr val="000000">
                          <a:alpha val="0"/>
                        </a:srgbClr>
                      </a:solidFill>
                      <a:prstDash val="solid"/>
                      <a:round/>
                      <a:headEnd type="none" w="sm" len="sm"/>
                      <a:tailEnd type="none" w="sm" len="sm"/>
                    </a:lnB>
                    <a:solidFill>
                      <a:schemeClr val="dk1"/>
                    </a:solidFill>
                  </a:tcPr>
                </a:tc>
                <a:tc hMerge="1">
                  <a:txBody>
                    <a:bodyPr/>
                    <a:lstStyle/>
                    <a:p>
                      <a:endParaRPr lang="en-US"/>
                    </a:p>
                  </a:txBody>
                  <a:tcPr/>
                </a:tc>
                <a:tc>
                  <a:txBody>
                    <a:bodyPr/>
                    <a:lstStyle/>
                    <a:p>
                      <a:pPr marL="0" marR="0" lvl="0" indent="0" algn="ctr" rtl="0">
                        <a:lnSpc>
                          <a:spcPct val="80000"/>
                        </a:lnSpc>
                        <a:spcBef>
                          <a:spcPts val="0"/>
                        </a:spcBef>
                        <a:spcAft>
                          <a:spcPts val="0"/>
                        </a:spcAft>
                        <a:buNone/>
                      </a:pPr>
                      <a:r>
                        <a:rPr lang="en-US" sz="1800" b="1">
                          <a:solidFill>
                            <a:schemeClr val="lt1"/>
                          </a:solidFill>
                          <a:latin typeface="Poppins"/>
                          <a:ea typeface="Poppins"/>
                          <a:cs typeface="Poppins"/>
                          <a:sym typeface="Poppins"/>
                        </a:rPr>
                        <a:t>Health Insurance</a:t>
                      </a:r>
                      <a:endParaRPr>
                        <a:solidFill>
                          <a:schemeClr val="lt1"/>
                        </a:solidFill>
                      </a:endParaRPr>
                    </a:p>
                  </a:txBody>
                  <a:tcPr marL="91450" marR="91450" marT="45725" marB="45725" anchor="ctr">
                    <a:solidFill>
                      <a:schemeClr val="dk1"/>
                    </a:solidFill>
                  </a:tcPr>
                </a:tc>
                <a:extLst>
                  <a:ext uri="{0D108BD9-81ED-4DB2-BD59-A6C34878D82A}">
                    <a16:rowId xmlns:a16="http://schemas.microsoft.com/office/drawing/2014/main" val="10000"/>
                  </a:ext>
                </a:extLst>
              </a:tr>
              <a:tr h="988675">
                <a:tc>
                  <a:txBody>
                    <a:bodyPr/>
                    <a:lstStyle/>
                    <a:p>
                      <a:pPr marL="0" marR="0" lvl="0" indent="0" algn="l" rtl="0">
                        <a:spcBef>
                          <a:spcPts val="0"/>
                        </a:spcBef>
                        <a:spcAft>
                          <a:spcPts val="0"/>
                        </a:spcAft>
                        <a:buNone/>
                      </a:pPr>
                      <a:endParaRPr sz="1800"/>
                    </a:p>
                  </a:txBody>
                  <a:tcPr marL="137150" marR="137150" marT="137150" marB="1371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2"/>
                        </a:buClr>
                        <a:buSzPts val="1800"/>
                        <a:buFont typeface="Poppins"/>
                        <a:buNone/>
                      </a:pPr>
                      <a:r>
                        <a:rPr lang="en-US" sz="1800" b="1" i="0" dirty="0">
                          <a:solidFill>
                            <a:schemeClr val="dk2"/>
                          </a:solidFill>
                          <a:latin typeface="Poppins"/>
                          <a:ea typeface="Poppins"/>
                          <a:cs typeface="Poppins"/>
                          <a:sym typeface="Poppins"/>
                        </a:rPr>
                        <a:t>Complete ground and air ambulance coverage</a:t>
                      </a:r>
                      <a:br>
                        <a:rPr lang="en-US" sz="1800" b="1" i="0" dirty="0">
                          <a:solidFill>
                            <a:srgbClr val="414140"/>
                          </a:solidFill>
                          <a:latin typeface="Open Sans"/>
                          <a:ea typeface="Open Sans"/>
                          <a:cs typeface="Open Sans"/>
                          <a:sym typeface="Open Sans"/>
                        </a:rPr>
                      </a:br>
                      <a:r>
                        <a:rPr lang="en-US" sz="1600" i="0" dirty="0">
                          <a:solidFill>
                            <a:srgbClr val="414140"/>
                          </a:solidFill>
                          <a:latin typeface="Open Sans Medium"/>
                          <a:ea typeface="Open Sans Medium"/>
                          <a:cs typeface="Open Sans Medium"/>
                          <a:sym typeface="Open Sans Medium"/>
                        </a:rPr>
                        <a:t>Any dispatched ambulance used by the member for emergency services is covered – ground or air. </a:t>
                      </a:r>
                      <a:endParaRPr dirty="0">
                        <a:latin typeface="Open Sans Medium"/>
                        <a:ea typeface="Open Sans Medium"/>
                        <a:cs typeface="Open Sans Medium"/>
                        <a:sym typeface="Open Sans Medium"/>
                      </a:endParaRPr>
                    </a:p>
                  </a:txBody>
                  <a:tcPr marL="228600" marR="320025" marT="45700" marB="45700" anchor="ctr">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solidFill>
                      <a:schemeClr val="lt1"/>
                    </a:solidFill>
                  </a:tcPr>
                </a:tc>
                <a:tc>
                  <a:txBody>
                    <a:bodyPr/>
                    <a:lstStyle/>
                    <a:p>
                      <a:pPr marL="0" marR="0" lvl="0" indent="0" algn="ctr" rtl="0">
                        <a:spcBef>
                          <a:spcPts val="0"/>
                        </a:spcBef>
                        <a:spcAft>
                          <a:spcPts val="0"/>
                        </a:spcAft>
                        <a:buNone/>
                      </a:pPr>
                      <a:endParaRPr sz="1800" dirty="0"/>
                    </a:p>
                  </a:txBody>
                  <a:tcPr marL="137150" marR="137150" marT="137150" marB="137150" anchor="ctr">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1"/>
                  </a:ext>
                </a:extLst>
              </a:tr>
              <a:tr h="988675">
                <a:tc>
                  <a:txBody>
                    <a:bodyPr/>
                    <a:lstStyle/>
                    <a:p>
                      <a:pPr marL="0" marR="0" lvl="0" indent="0" algn="l" rtl="0">
                        <a:spcBef>
                          <a:spcPts val="0"/>
                        </a:spcBef>
                        <a:spcAft>
                          <a:spcPts val="0"/>
                        </a:spcAft>
                        <a:buNone/>
                      </a:pPr>
                      <a:endParaRPr sz="1800"/>
                    </a:p>
                  </a:txBody>
                  <a:tcPr marL="137150" marR="137150" marT="137150" marB="1371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8EBF5"/>
                    </a:solidFill>
                  </a:tcPr>
                </a:tc>
                <a:tc>
                  <a:txBody>
                    <a:bodyPr/>
                    <a:lstStyle/>
                    <a:p>
                      <a:pPr marL="0" marR="0" lvl="0" indent="0" algn="l" rtl="0">
                        <a:lnSpc>
                          <a:spcPct val="100000"/>
                        </a:lnSpc>
                        <a:spcBef>
                          <a:spcPts val="0"/>
                        </a:spcBef>
                        <a:spcAft>
                          <a:spcPts val="0"/>
                        </a:spcAft>
                        <a:buClr>
                          <a:schemeClr val="dk2"/>
                        </a:buClr>
                        <a:buSzPts val="1800"/>
                        <a:buFont typeface="Poppins"/>
                        <a:buNone/>
                      </a:pPr>
                      <a:r>
                        <a:rPr lang="en-US" sz="1800" b="1">
                          <a:solidFill>
                            <a:schemeClr val="dk2"/>
                          </a:solidFill>
                          <a:latin typeface="Poppins"/>
                          <a:ea typeface="Poppins"/>
                          <a:cs typeface="Poppins"/>
                          <a:sym typeface="Poppins"/>
                        </a:rPr>
                        <a:t>Specialized transport coordination</a:t>
                      </a:r>
                      <a:br>
                        <a:rPr lang="en-US" sz="1800" b="1">
                          <a:solidFill>
                            <a:srgbClr val="414140"/>
                          </a:solidFill>
                          <a:latin typeface="Open Sans"/>
                          <a:ea typeface="Open Sans"/>
                          <a:cs typeface="Open Sans"/>
                          <a:sym typeface="Open Sans"/>
                        </a:rPr>
                      </a:br>
                      <a:r>
                        <a:rPr lang="en-US" sz="1600">
                          <a:solidFill>
                            <a:srgbClr val="414140"/>
                          </a:solidFill>
                          <a:latin typeface="Open Sans Medium"/>
                          <a:ea typeface="Open Sans Medium"/>
                          <a:cs typeface="Open Sans Medium"/>
                          <a:sym typeface="Open Sans Medium"/>
                        </a:rPr>
                        <a:t>MASA uniquely arranges for and covers select ambulance transport and services ancillary to the ambulance ride</a:t>
                      </a:r>
                      <a:endParaRPr>
                        <a:latin typeface="Open Sans Medium"/>
                        <a:ea typeface="Open Sans Medium"/>
                        <a:cs typeface="Open Sans Medium"/>
                        <a:sym typeface="Open Sans Medium"/>
                      </a:endParaRPr>
                    </a:p>
                  </a:txBody>
                  <a:tcPr marL="228600" marR="411475" marT="45700" marB="45700" anchor="ctr">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solidFill>
                      <a:srgbClr val="E8EBF5"/>
                    </a:solidFill>
                  </a:tcPr>
                </a:tc>
                <a:tc>
                  <a:txBody>
                    <a:bodyPr/>
                    <a:lstStyle/>
                    <a:p>
                      <a:pPr marL="0" marR="0" lvl="0" indent="0" algn="ctr" rtl="0">
                        <a:spcBef>
                          <a:spcPts val="0"/>
                        </a:spcBef>
                        <a:spcAft>
                          <a:spcPts val="0"/>
                        </a:spcAft>
                        <a:buNone/>
                      </a:pPr>
                      <a:endParaRPr sz="1800"/>
                    </a:p>
                  </a:txBody>
                  <a:tcPr marL="137150" marR="137150" marT="137150" marB="137150" anchor="ctr">
                    <a:lnL w="12700" cap="flat" cmpd="sng">
                      <a:solidFill>
                        <a:schemeClr val="lt1"/>
                      </a:solidFill>
                      <a:prstDash val="solid"/>
                      <a:round/>
                      <a:headEnd type="none" w="sm" len="sm"/>
                      <a:tailEnd type="none" w="sm" len="sm"/>
                    </a:lnL>
                    <a:solidFill>
                      <a:srgbClr val="E8EBF5"/>
                    </a:solidFill>
                  </a:tcPr>
                </a:tc>
                <a:extLst>
                  <a:ext uri="{0D108BD9-81ED-4DB2-BD59-A6C34878D82A}">
                    <a16:rowId xmlns:a16="http://schemas.microsoft.com/office/drawing/2014/main" val="10002"/>
                  </a:ext>
                </a:extLst>
              </a:tr>
              <a:tr h="988675">
                <a:tc>
                  <a:txBody>
                    <a:bodyPr/>
                    <a:lstStyle/>
                    <a:p>
                      <a:pPr marL="0" marR="0" lvl="0" indent="0" algn="l" rtl="0">
                        <a:spcBef>
                          <a:spcPts val="0"/>
                        </a:spcBef>
                        <a:spcAft>
                          <a:spcPts val="0"/>
                        </a:spcAft>
                        <a:buNone/>
                      </a:pPr>
                      <a:endParaRPr sz="1800"/>
                    </a:p>
                  </a:txBody>
                  <a:tcPr marL="137150" marR="137150" marT="137150" marB="1371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2"/>
                        </a:buClr>
                        <a:buSzPts val="1800"/>
                        <a:buFont typeface="Poppins"/>
                        <a:buNone/>
                      </a:pPr>
                      <a:r>
                        <a:rPr lang="en-US" sz="1800" b="1">
                          <a:solidFill>
                            <a:schemeClr val="dk2"/>
                          </a:solidFill>
                          <a:latin typeface="Poppins"/>
                          <a:ea typeface="Poppins"/>
                          <a:cs typeface="Poppins"/>
                          <a:sym typeface="Poppins"/>
                        </a:rPr>
                        <a:t>Provider negotiation services</a:t>
                      </a:r>
                      <a:br>
                        <a:rPr lang="en-US" sz="1800">
                          <a:solidFill>
                            <a:srgbClr val="414140"/>
                          </a:solidFill>
                          <a:latin typeface="Open Sans"/>
                          <a:ea typeface="Open Sans"/>
                          <a:cs typeface="Open Sans"/>
                          <a:sym typeface="Open Sans"/>
                        </a:rPr>
                      </a:br>
                      <a:r>
                        <a:rPr lang="en-US" sz="1600">
                          <a:solidFill>
                            <a:srgbClr val="414140"/>
                          </a:solidFill>
                          <a:latin typeface="Open Sans Medium"/>
                          <a:ea typeface="Open Sans Medium"/>
                          <a:cs typeface="Open Sans Medium"/>
                          <a:sym typeface="Open Sans Medium"/>
                        </a:rPr>
                        <a:t>Advanced provider negotiation expertise ensures all ambulance charges are correct</a:t>
                      </a:r>
                      <a:endParaRPr>
                        <a:latin typeface="Open Sans Medium"/>
                        <a:ea typeface="Open Sans Medium"/>
                        <a:cs typeface="Open Sans Medium"/>
                        <a:sym typeface="Open Sans Medium"/>
                      </a:endParaRPr>
                    </a:p>
                  </a:txBody>
                  <a:tcPr marL="228600" marR="137150" marT="45700" marB="45700" anchor="ctr">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solidFill>
                      <a:schemeClr val="lt1"/>
                    </a:solidFill>
                  </a:tcPr>
                </a:tc>
                <a:tc>
                  <a:txBody>
                    <a:bodyPr/>
                    <a:lstStyle/>
                    <a:p>
                      <a:pPr marL="0" marR="0" lvl="0" indent="0" algn="ctr" rtl="0">
                        <a:spcBef>
                          <a:spcPts val="0"/>
                        </a:spcBef>
                        <a:spcAft>
                          <a:spcPts val="0"/>
                        </a:spcAft>
                        <a:buNone/>
                      </a:pPr>
                      <a:endParaRPr sz="1800"/>
                    </a:p>
                  </a:txBody>
                  <a:tcPr marL="137150" marR="137150" marT="137150" marB="137150" anchor="ctr">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3"/>
                  </a:ext>
                </a:extLst>
              </a:tr>
              <a:tr h="988675">
                <a:tc>
                  <a:txBody>
                    <a:bodyPr/>
                    <a:lstStyle/>
                    <a:p>
                      <a:pPr marL="0" marR="0" lvl="0" indent="0" algn="l" rtl="0">
                        <a:spcBef>
                          <a:spcPts val="0"/>
                        </a:spcBef>
                        <a:spcAft>
                          <a:spcPts val="0"/>
                        </a:spcAft>
                        <a:buNone/>
                      </a:pPr>
                      <a:endParaRPr sz="1800"/>
                    </a:p>
                  </a:txBody>
                  <a:tcPr marL="137150" marR="137150" marT="137150" marB="1371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8EBF5"/>
                    </a:solidFill>
                  </a:tcPr>
                </a:tc>
                <a:tc>
                  <a:txBody>
                    <a:bodyPr/>
                    <a:lstStyle/>
                    <a:p>
                      <a:pPr marL="0" marR="0" lvl="0" indent="0" algn="l" rtl="0">
                        <a:lnSpc>
                          <a:spcPct val="100000"/>
                        </a:lnSpc>
                        <a:spcBef>
                          <a:spcPts val="0"/>
                        </a:spcBef>
                        <a:spcAft>
                          <a:spcPts val="0"/>
                        </a:spcAft>
                        <a:buClr>
                          <a:schemeClr val="dk2"/>
                        </a:buClr>
                        <a:buSzPts val="1800"/>
                        <a:buFont typeface="Poppins"/>
                        <a:buNone/>
                      </a:pPr>
                      <a:r>
                        <a:rPr lang="en-US" sz="1800" b="1">
                          <a:solidFill>
                            <a:schemeClr val="dk2"/>
                          </a:solidFill>
                          <a:latin typeface="Poppins"/>
                          <a:ea typeface="Poppins"/>
                          <a:cs typeface="Poppins"/>
                          <a:sym typeface="Poppins"/>
                        </a:rPr>
                        <a:t>Claims team focused on paying, not denying </a:t>
                      </a:r>
                      <a:br>
                        <a:rPr lang="en-US" sz="1800">
                          <a:solidFill>
                            <a:srgbClr val="414140"/>
                          </a:solidFill>
                          <a:latin typeface="Open Sans"/>
                          <a:ea typeface="Open Sans"/>
                          <a:cs typeface="Open Sans"/>
                          <a:sym typeface="Open Sans"/>
                        </a:rPr>
                      </a:br>
                      <a:r>
                        <a:rPr lang="en-US" sz="1600">
                          <a:solidFill>
                            <a:srgbClr val="414140"/>
                          </a:solidFill>
                          <a:latin typeface="Open Sans Medium"/>
                          <a:ea typeface="Open Sans Medium"/>
                          <a:cs typeface="Open Sans Medium"/>
                          <a:sym typeface="Open Sans Medium"/>
                        </a:rPr>
                        <a:t>C</a:t>
                      </a:r>
                      <a:r>
                        <a:rPr lang="en-US" sz="1600" i="0">
                          <a:solidFill>
                            <a:srgbClr val="414140"/>
                          </a:solidFill>
                          <a:latin typeface="Open Sans Medium"/>
                          <a:ea typeface="Open Sans Medium"/>
                          <a:cs typeface="Open Sans Medium"/>
                          <a:sym typeface="Open Sans Medium"/>
                        </a:rPr>
                        <a:t>laims are compensated, including deductibles, co-insurance, co-pays, and balance bills</a:t>
                      </a:r>
                      <a:r>
                        <a:rPr lang="en-US" sz="1600">
                          <a:solidFill>
                            <a:srgbClr val="414140"/>
                          </a:solidFill>
                          <a:latin typeface="Open Sans Medium"/>
                          <a:ea typeface="Open Sans Medium"/>
                          <a:cs typeface="Open Sans Medium"/>
                          <a:sym typeface="Open Sans Medium"/>
                        </a:rPr>
                        <a:t> </a:t>
                      </a:r>
                      <a:endParaRPr sz="1600">
                        <a:solidFill>
                          <a:srgbClr val="414140"/>
                        </a:solidFill>
                        <a:latin typeface="Open Sans Medium"/>
                        <a:ea typeface="Open Sans Medium"/>
                        <a:cs typeface="Open Sans Medium"/>
                        <a:sym typeface="Open Sans Medium"/>
                      </a:endParaRPr>
                    </a:p>
                  </a:txBody>
                  <a:tcPr marL="228600" marR="137150" marT="45700" marB="45700" anchor="ctr">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solidFill>
                      <a:srgbClr val="E8EBF5"/>
                    </a:solidFill>
                  </a:tcPr>
                </a:tc>
                <a:tc>
                  <a:txBody>
                    <a:bodyPr/>
                    <a:lstStyle/>
                    <a:p>
                      <a:pPr marL="0" marR="0" lvl="0" indent="0" algn="ctr" rtl="0">
                        <a:spcBef>
                          <a:spcPts val="0"/>
                        </a:spcBef>
                        <a:spcAft>
                          <a:spcPts val="0"/>
                        </a:spcAft>
                        <a:buNone/>
                      </a:pPr>
                      <a:endParaRPr sz="1800" dirty="0"/>
                    </a:p>
                  </a:txBody>
                  <a:tcPr marL="137150" marR="137150" marT="137150" marB="137150" anchor="ctr">
                    <a:lnL w="12700" cap="flat" cmpd="sng">
                      <a:solidFill>
                        <a:schemeClr val="lt1"/>
                      </a:solidFill>
                      <a:prstDash val="solid"/>
                      <a:round/>
                      <a:headEnd type="none" w="sm" len="sm"/>
                      <a:tailEnd type="none" w="sm" len="sm"/>
                    </a:lnL>
                    <a:solidFill>
                      <a:srgbClr val="E8EBF5"/>
                    </a:solidFill>
                  </a:tcPr>
                </a:tc>
                <a:extLst>
                  <a:ext uri="{0D108BD9-81ED-4DB2-BD59-A6C34878D82A}">
                    <a16:rowId xmlns:a16="http://schemas.microsoft.com/office/drawing/2014/main" val="10004"/>
                  </a:ext>
                </a:extLst>
              </a:tr>
            </a:tbl>
          </a:graphicData>
        </a:graphic>
      </p:graphicFrame>
      <p:sp>
        <p:nvSpPr>
          <p:cNvPr id="315" name="Google Shape;315;p14"/>
          <p:cNvSpPr txBox="1"/>
          <p:nvPr/>
        </p:nvSpPr>
        <p:spPr>
          <a:xfrm>
            <a:off x="548680" y="640080"/>
            <a:ext cx="10483800" cy="64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800" b="1">
                <a:solidFill>
                  <a:schemeClr val="dk1"/>
                </a:solidFill>
                <a:latin typeface="Poppins"/>
                <a:ea typeface="Poppins"/>
                <a:cs typeface="Poppins"/>
                <a:sym typeface="Poppins"/>
              </a:rPr>
              <a:t>At our core</a:t>
            </a:r>
            <a:endParaRPr sz="3800">
              <a:solidFill>
                <a:schemeClr val="dk1"/>
              </a:solidFill>
            </a:endParaRPr>
          </a:p>
        </p:txBody>
      </p:sp>
      <p:pic>
        <p:nvPicPr>
          <p:cNvPr id="316" name="Google Shape;316;p14"/>
          <p:cNvPicPr preferRelativeResize="0"/>
          <p:nvPr/>
        </p:nvPicPr>
        <p:blipFill rotWithShape="1">
          <a:blip r:embed="rId3">
            <a:alphaModFix/>
          </a:blip>
          <a:srcRect/>
          <a:stretch/>
        </p:blipFill>
        <p:spPr>
          <a:xfrm>
            <a:off x="10564332" y="2343577"/>
            <a:ext cx="457200" cy="459169"/>
          </a:xfrm>
          <a:prstGeom prst="rect">
            <a:avLst/>
          </a:prstGeom>
          <a:noFill/>
          <a:ln>
            <a:noFill/>
          </a:ln>
        </p:spPr>
      </p:pic>
      <p:pic>
        <p:nvPicPr>
          <p:cNvPr id="317" name="Google Shape;317;p14" descr="A blue check mark in a circle&#10;&#10;Description automatically generated"/>
          <p:cNvPicPr preferRelativeResize="0"/>
          <p:nvPr/>
        </p:nvPicPr>
        <p:blipFill rotWithShape="1">
          <a:blip r:embed="rId4">
            <a:alphaModFix/>
          </a:blip>
          <a:srcRect/>
          <a:stretch/>
        </p:blipFill>
        <p:spPr>
          <a:xfrm>
            <a:off x="777240" y="2343577"/>
            <a:ext cx="457200" cy="459169"/>
          </a:xfrm>
          <a:prstGeom prst="rect">
            <a:avLst/>
          </a:prstGeom>
          <a:noFill/>
          <a:ln>
            <a:noFill/>
          </a:ln>
        </p:spPr>
      </p:pic>
      <p:pic>
        <p:nvPicPr>
          <p:cNvPr id="318" name="Google Shape;318;p14"/>
          <p:cNvPicPr preferRelativeResize="0"/>
          <p:nvPr/>
        </p:nvPicPr>
        <p:blipFill rotWithShape="1">
          <a:blip r:embed="rId3">
            <a:alphaModFix/>
          </a:blip>
          <a:srcRect/>
          <a:stretch/>
        </p:blipFill>
        <p:spPr>
          <a:xfrm>
            <a:off x="10564332" y="3335021"/>
            <a:ext cx="457200" cy="459169"/>
          </a:xfrm>
          <a:prstGeom prst="rect">
            <a:avLst/>
          </a:prstGeom>
          <a:noFill/>
          <a:ln>
            <a:noFill/>
          </a:ln>
        </p:spPr>
      </p:pic>
      <p:pic>
        <p:nvPicPr>
          <p:cNvPr id="319" name="Google Shape;319;p14" descr="A blue check mark in a circle&#10;&#10;Description automatically generated"/>
          <p:cNvPicPr preferRelativeResize="0"/>
          <p:nvPr/>
        </p:nvPicPr>
        <p:blipFill rotWithShape="1">
          <a:blip r:embed="rId4">
            <a:alphaModFix/>
          </a:blip>
          <a:srcRect/>
          <a:stretch/>
        </p:blipFill>
        <p:spPr>
          <a:xfrm>
            <a:off x="777240" y="3335021"/>
            <a:ext cx="457200" cy="459169"/>
          </a:xfrm>
          <a:prstGeom prst="rect">
            <a:avLst/>
          </a:prstGeom>
          <a:noFill/>
          <a:ln>
            <a:noFill/>
          </a:ln>
        </p:spPr>
      </p:pic>
      <p:pic>
        <p:nvPicPr>
          <p:cNvPr id="320" name="Google Shape;320;p14"/>
          <p:cNvPicPr preferRelativeResize="0"/>
          <p:nvPr/>
        </p:nvPicPr>
        <p:blipFill rotWithShape="1">
          <a:blip r:embed="rId3">
            <a:alphaModFix/>
          </a:blip>
          <a:srcRect/>
          <a:stretch/>
        </p:blipFill>
        <p:spPr>
          <a:xfrm>
            <a:off x="10564332" y="4326441"/>
            <a:ext cx="457200" cy="459169"/>
          </a:xfrm>
          <a:prstGeom prst="rect">
            <a:avLst/>
          </a:prstGeom>
          <a:noFill/>
          <a:ln>
            <a:noFill/>
          </a:ln>
        </p:spPr>
      </p:pic>
      <p:pic>
        <p:nvPicPr>
          <p:cNvPr id="321" name="Google Shape;321;p14" descr="A blue check mark in a circle&#10;&#10;Description automatically generated"/>
          <p:cNvPicPr preferRelativeResize="0"/>
          <p:nvPr/>
        </p:nvPicPr>
        <p:blipFill rotWithShape="1">
          <a:blip r:embed="rId4">
            <a:alphaModFix/>
          </a:blip>
          <a:srcRect/>
          <a:stretch/>
        </p:blipFill>
        <p:spPr>
          <a:xfrm>
            <a:off x="777240" y="4326441"/>
            <a:ext cx="457200" cy="459169"/>
          </a:xfrm>
          <a:prstGeom prst="rect">
            <a:avLst/>
          </a:prstGeom>
          <a:noFill/>
          <a:ln>
            <a:noFill/>
          </a:ln>
        </p:spPr>
      </p:pic>
      <p:pic>
        <p:nvPicPr>
          <p:cNvPr id="322" name="Google Shape;322;p14"/>
          <p:cNvPicPr preferRelativeResize="0"/>
          <p:nvPr/>
        </p:nvPicPr>
        <p:blipFill rotWithShape="1">
          <a:blip r:embed="rId3">
            <a:alphaModFix/>
          </a:blip>
          <a:srcRect/>
          <a:stretch/>
        </p:blipFill>
        <p:spPr>
          <a:xfrm>
            <a:off x="10564332" y="5309398"/>
            <a:ext cx="457200" cy="459169"/>
          </a:xfrm>
          <a:prstGeom prst="rect">
            <a:avLst/>
          </a:prstGeom>
          <a:noFill/>
          <a:ln>
            <a:noFill/>
          </a:ln>
        </p:spPr>
      </p:pic>
      <p:pic>
        <p:nvPicPr>
          <p:cNvPr id="323" name="Google Shape;323;p14" descr="A blue check mark in a circle&#10;&#10;Description automatically generated"/>
          <p:cNvPicPr preferRelativeResize="0"/>
          <p:nvPr/>
        </p:nvPicPr>
        <p:blipFill rotWithShape="1">
          <a:blip r:embed="rId4">
            <a:alphaModFix/>
          </a:blip>
          <a:srcRect/>
          <a:stretch/>
        </p:blipFill>
        <p:spPr>
          <a:xfrm>
            <a:off x="777240" y="5309398"/>
            <a:ext cx="457200" cy="45916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5"/>
          <p:cNvSpPr/>
          <p:nvPr/>
        </p:nvSpPr>
        <p:spPr>
          <a:xfrm rot="10800000">
            <a:off x="6793992" y="3035808"/>
            <a:ext cx="6035100" cy="2651700"/>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83">
              <a:solidFill>
                <a:schemeClr val="lt1"/>
              </a:solidFill>
              <a:latin typeface="Calibri"/>
              <a:ea typeface="Calibri"/>
              <a:cs typeface="Calibri"/>
              <a:sym typeface="Calibri"/>
            </a:endParaRPr>
          </a:p>
        </p:txBody>
      </p:sp>
      <p:sp>
        <p:nvSpPr>
          <p:cNvPr id="331" name="Google Shape;331;p15"/>
          <p:cNvSpPr/>
          <p:nvPr/>
        </p:nvSpPr>
        <p:spPr>
          <a:xfrm rot="10800000" flipH="1">
            <a:off x="0" y="100"/>
            <a:ext cx="10972800" cy="2286000"/>
          </a:xfrm>
          <a:prstGeom prst="round1Rect">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2" name="Google Shape;332;p15"/>
          <p:cNvSpPr txBox="1"/>
          <p:nvPr/>
        </p:nvSpPr>
        <p:spPr>
          <a:xfrm>
            <a:off x="1576005" y="3581773"/>
            <a:ext cx="4648200" cy="189420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110000"/>
              </a:lnSpc>
              <a:spcBef>
                <a:spcPts val="0"/>
              </a:spcBef>
              <a:spcAft>
                <a:spcPts val="0"/>
              </a:spcAft>
              <a:buClr>
                <a:srgbClr val="414140"/>
              </a:buClr>
              <a:buSzPts val="2000"/>
              <a:buFont typeface="Open Sans"/>
              <a:buNone/>
            </a:pPr>
            <a:r>
              <a:rPr lang="en-US" sz="1800" b="1" i="0" u="none" strike="noStrike" cap="none" dirty="0">
                <a:solidFill>
                  <a:srgbClr val="414140"/>
                </a:solidFill>
                <a:latin typeface="Open Sans"/>
                <a:ea typeface="Open Sans"/>
                <a:cs typeface="Open Sans"/>
                <a:sym typeface="Open Sans"/>
              </a:rPr>
              <a:t>Ground Ambulance Transportation </a:t>
            </a:r>
            <a:endParaRPr sz="1800" b="1" dirty="0"/>
          </a:p>
          <a:p>
            <a:pPr marL="0" marR="0" lvl="0" indent="0" algn="l" rtl="0">
              <a:lnSpc>
                <a:spcPct val="110000"/>
              </a:lnSpc>
              <a:spcBef>
                <a:spcPts val="2400"/>
              </a:spcBef>
              <a:spcAft>
                <a:spcPts val="0"/>
              </a:spcAft>
              <a:buClr>
                <a:srgbClr val="414140"/>
              </a:buClr>
              <a:buSzPts val="2000"/>
              <a:buFont typeface="Open Sans"/>
              <a:buNone/>
            </a:pPr>
            <a:r>
              <a:rPr lang="en-US" sz="1800" b="1" i="0" u="none" strike="noStrike" cap="none" dirty="0">
                <a:solidFill>
                  <a:srgbClr val="414140"/>
                </a:solidFill>
                <a:latin typeface="Open Sans"/>
                <a:ea typeface="Open Sans"/>
                <a:cs typeface="Open Sans"/>
                <a:sym typeface="Open Sans"/>
              </a:rPr>
              <a:t>Air Ambulance Transportation</a:t>
            </a:r>
            <a:endParaRPr sz="1800" b="1" dirty="0"/>
          </a:p>
          <a:p>
            <a:pPr marL="0" marR="0" lvl="0" indent="0" algn="l" rtl="0">
              <a:lnSpc>
                <a:spcPct val="110000"/>
              </a:lnSpc>
              <a:spcBef>
                <a:spcPts val="2400"/>
              </a:spcBef>
              <a:spcAft>
                <a:spcPts val="2400"/>
              </a:spcAft>
              <a:buClr>
                <a:srgbClr val="414140"/>
              </a:buClr>
              <a:buSzPts val="2000"/>
              <a:buFont typeface="Open Sans"/>
              <a:buNone/>
            </a:pPr>
            <a:r>
              <a:rPr lang="en-US" sz="1800" b="1" i="0" u="none" strike="noStrike" cap="none" dirty="0">
                <a:solidFill>
                  <a:srgbClr val="414140"/>
                </a:solidFill>
                <a:latin typeface="Open Sans"/>
                <a:ea typeface="Open Sans"/>
                <a:cs typeface="Open Sans"/>
                <a:sym typeface="Open Sans"/>
              </a:rPr>
              <a:t>Hospital to Hospital Transportation</a:t>
            </a:r>
            <a:endParaRPr sz="1800" b="1" dirty="0"/>
          </a:p>
        </p:txBody>
      </p:sp>
      <p:sp>
        <p:nvSpPr>
          <p:cNvPr id="333" name="Google Shape;333;p15"/>
          <p:cNvSpPr txBox="1"/>
          <p:nvPr/>
        </p:nvSpPr>
        <p:spPr>
          <a:xfrm>
            <a:off x="2651751" y="548640"/>
            <a:ext cx="8321100" cy="731400"/>
          </a:xfrm>
          <a:prstGeom prst="rect">
            <a:avLst/>
          </a:prstGeom>
          <a:noFill/>
          <a:ln>
            <a:noFill/>
          </a:ln>
        </p:spPr>
        <p:txBody>
          <a:bodyPr spcFirstLastPara="1" wrap="square" lIns="91425" tIns="45700" rIns="0" bIns="45700" anchor="t" anchorCtr="0">
            <a:noAutofit/>
          </a:bodyPr>
          <a:lstStyle/>
          <a:p>
            <a:pPr marL="0" marR="0" lvl="0" indent="0" algn="l" rtl="0">
              <a:lnSpc>
                <a:spcPct val="100000"/>
              </a:lnSpc>
              <a:spcBef>
                <a:spcPts val="0"/>
              </a:spcBef>
              <a:spcAft>
                <a:spcPts val="0"/>
              </a:spcAft>
              <a:buClr>
                <a:srgbClr val="FFFFFF"/>
              </a:buClr>
              <a:buSzPts val="5400"/>
              <a:buFont typeface="Poppins"/>
              <a:buNone/>
            </a:pPr>
            <a:r>
              <a:rPr lang="en-US" sz="4400" b="1" i="0" u="none" strike="noStrike" cap="none">
                <a:solidFill>
                  <a:srgbClr val="FFFFFF"/>
                </a:solidFill>
                <a:latin typeface="Poppins"/>
                <a:ea typeface="Poppins"/>
                <a:cs typeface="Poppins"/>
                <a:sym typeface="Poppins"/>
              </a:rPr>
              <a:t>Essentials Plan</a:t>
            </a:r>
            <a:endParaRPr sz="4400" b="1" i="0" u="none" strike="noStrike" cap="none">
              <a:solidFill>
                <a:srgbClr val="FFFFFF"/>
              </a:solidFill>
              <a:latin typeface="Poppins"/>
              <a:ea typeface="Poppins"/>
              <a:cs typeface="Poppins"/>
              <a:sym typeface="Poppins"/>
            </a:endParaRPr>
          </a:p>
        </p:txBody>
      </p:sp>
      <p:sp>
        <p:nvSpPr>
          <p:cNvPr id="334" name="Google Shape;334;p15"/>
          <p:cNvSpPr txBox="1"/>
          <p:nvPr/>
        </p:nvSpPr>
        <p:spPr>
          <a:xfrm>
            <a:off x="640080" y="2926080"/>
            <a:ext cx="4648200" cy="4344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71CE"/>
              </a:buClr>
              <a:buSzPts val="2400"/>
              <a:buFont typeface="Arial"/>
              <a:buNone/>
            </a:pPr>
            <a:r>
              <a:rPr lang="en-US" sz="2400" b="1" i="0" u="none" strike="noStrike" cap="none" dirty="0">
                <a:solidFill>
                  <a:schemeClr val="dk1"/>
                </a:solidFill>
                <a:latin typeface="Poppins"/>
                <a:ea typeface="Poppins"/>
                <a:cs typeface="Poppins"/>
                <a:sym typeface="Poppins"/>
              </a:rPr>
              <a:t>Essentials Plan benefits</a:t>
            </a:r>
            <a:r>
              <a:rPr lang="en-US" sz="2400" b="1" i="0" u="none" strike="noStrike" cap="none" baseline="30000" dirty="0">
                <a:solidFill>
                  <a:schemeClr val="dk1"/>
                </a:solidFill>
                <a:latin typeface="Poppins"/>
                <a:ea typeface="Poppins"/>
                <a:cs typeface="Poppins"/>
                <a:sym typeface="Poppins"/>
              </a:rPr>
              <a:t>1</a:t>
            </a:r>
            <a:endParaRPr sz="2400" dirty="0">
              <a:solidFill>
                <a:schemeClr val="dk1"/>
              </a:solidFill>
            </a:endParaRPr>
          </a:p>
        </p:txBody>
      </p:sp>
      <p:sp>
        <p:nvSpPr>
          <p:cNvPr id="335" name="Google Shape;335;p15"/>
          <p:cNvSpPr txBox="1">
            <a:spLocks noGrp="1"/>
          </p:cNvSpPr>
          <p:nvPr>
            <p:ph type="body" idx="4294967295"/>
          </p:nvPr>
        </p:nvSpPr>
        <p:spPr>
          <a:xfrm>
            <a:off x="640064" y="1463675"/>
            <a:ext cx="9692974" cy="547688"/>
          </a:xfrm>
          <a:prstGeom prst="rect">
            <a:avLst/>
          </a:prstGeom>
          <a:noFill/>
          <a:ln>
            <a:noFill/>
          </a:ln>
        </p:spPr>
        <p:txBody>
          <a:bodyPr spcFirstLastPara="1" wrap="square" lIns="91425" tIns="45700" rIns="91425" bIns="45700" anchor="t" anchorCtr="0">
            <a:noAutofit/>
          </a:bodyPr>
          <a:lstStyle/>
          <a:p>
            <a:pPr marL="0" lvl="0" indent="0" algn="l" rtl="0">
              <a:lnSpc>
                <a:spcPct val="114000"/>
              </a:lnSpc>
              <a:spcBef>
                <a:spcPts val="0"/>
              </a:spcBef>
              <a:spcAft>
                <a:spcPts val="0"/>
              </a:spcAft>
              <a:buClr>
                <a:schemeClr val="lt1"/>
              </a:buClr>
              <a:buSzPts val="2200"/>
              <a:buNone/>
            </a:pPr>
            <a:r>
              <a:rPr lang="en-US" sz="2000" b="0" dirty="0">
                <a:solidFill>
                  <a:schemeClr val="lt1"/>
                </a:solidFill>
                <a:latin typeface="Poppins SemiBold"/>
                <a:ea typeface="Poppins SemiBold"/>
                <a:cs typeface="Poppins SemiBold"/>
                <a:sym typeface="Poppins SemiBold"/>
              </a:rPr>
              <a:t>A low-price, high-value gateway product for large cases.</a:t>
            </a:r>
            <a:endParaRPr sz="2000" b="0" dirty="0">
              <a:latin typeface="Poppins SemiBold"/>
              <a:ea typeface="Poppins SemiBold"/>
              <a:cs typeface="Poppins SemiBold"/>
              <a:sym typeface="Poppins SemiBold"/>
            </a:endParaRPr>
          </a:p>
        </p:txBody>
      </p:sp>
      <p:grpSp>
        <p:nvGrpSpPr>
          <p:cNvPr id="336" name="Google Shape;336;p15"/>
          <p:cNvGrpSpPr/>
          <p:nvPr/>
        </p:nvGrpSpPr>
        <p:grpSpPr>
          <a:xfrm>
            <a:off x="640087" y="548640"/>
            <a:ext cx="1828800" cy="682500"/>
            <a:chOff x="640087" y="524130"/>
            <a:chExt cx="1828800" cy="682500"/>
          </a:xfrm>
        </p:grpSpPr>
        <p:sp>
          <p:nvSpPr>
            <p:cNvPr id="337" name="Google Shape;337;p15"/>
            <p:cNvSpPr/>
            <p:nvPr/>
          </p:nvSpPr>
          <p:spPr>
            <a:xfrm>
              <a:off x="640087" y="524130"/>
              <a:ext cx="1828800" cy="682500"/>
            </a:xfrm>
            <a:prstGeom prst="roundRect">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E64B38"/>
                </a:solidFill>
                <a:latin typeface="Calibri"/>
                <a:ea typeface="Calibri"/>
                <a:cs typeface="Calibri"/>
                <a:sym typeface="Calibri"/>
              </a:endParaRPr>
            </a:p>
          </p:txBody>
        </p:sp>
        <p:sp>
          <p:nvSpPr>
            <p:cNvPr id="338" name="Google Shape;338;p15"/>
            <p:cNvSpPr txBox="1"/>
            <p:nvPr/>
          </p:nvSpPr>
          <p:spPr>
            <a:xfrm>
              <a:off x="854563" y="591030"/>
              <a:ext cx="1400100" cy="54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3200"/>
                <a:buFont typeface="Poppins"/>
                <a:buNone/>
              </a:pPr>
              <a:r>
                <a:rPr lang="en-US" sz="3200" b="1" i="0" u="none" strike="noStrike" cap="none">
                  <a:solidFill>
                    <a:srgbClr val="FFFFFF"/>
                  </a:solidFill>
                  <a:latin typeface="Poppins"/>
                  <a:ea typeface="Poppins"/>
                  <a:cs typeface="Poppins"/>
                  <a:sym typeface="Poppins"/>
                </a:rPr>
                <a:t>NEW!</a:t>
              </a:r>
              <a:endParaRPr/>
            </a:p>
          </p:txBody>
        </p:sp>
      </p:grpSp>
      <p:sp>
        <p:nvSpPr>
          <p:cNvPr id="339" name="Google Shape;339;p15"/>
          <p:cNvSpPr txBox="1"/>
          <p:nvPr/>
        </p:nvSpPr>
        <p:spPr>
          <a:xfrm>
            <a:off x="7315200" y="4031055"/>
            <a:ext cx="4114800" cy="1645800"/>
          </a:xfrm>
          <a:prstGeom prst="rect">
            <a:avLst/>
          </a:prstGeom>
          <a:noFill/>
          <a:ln>
            <a:noFill/>
          </a:ln>
        </p:spPr>
        <p:txBody>
          <a:bodyPr spcFirstLastPara="1" wrap="square" lIns="91425" tIns="45700" rIns="91425" bIns="45700" anchor="t" anchorCtr="0">
            <a:normAutofit/>
          </a:bodyPr>
          <a:lstStyle/>
          <a:p>
            <a:pPr marL="228600" marR="0" lvl="0" indent="-297180" algn="l" rtl="0">
              <a:lnSpc>
                <a:spcPct val="100000"/>
              </a:lnSpc>
              <a:spcBef>
                <a:spcPts val="0"/>
              </a:spcBef>
              <a:spcAft>
                <a:spcPts val="0"/>
              </a:spcAft>
              <a:buClr>
                <a:schemeClr val="lt1"/>
              </a:buClr>
              <a:buSzPts val="1800"/>
              <a:buFont typeface="Open Sans"/>
              <a:buChar char="●"/>
            </a:pPr>
            <a:r>
              <a:rPr lang="en-US" sz="1800" b="1" i="0" u="none" strike="noStrike" cap="none">
                <a:solidFill>
                  <a:schemeClr val="lt1"/>
                </a:solidFill>
                <a:latin typeface="Open Sans"/>
                <a:ea typeface="Open Sans"/>
                <a:cs typeface="Open Sans"/>
                <a:sym typeface="Open Sans"/>
              </a:rPr>
              <a:t>Employees of employers 5k+</a:t>
            </a:r>
            <a:endParaRPr sz="1800" b="1">
              <a:solidFill>
                <a:schemeClr val="lt1"/>
              </a:solidFill>
            </a:endParaRPr>
          </a:p>
          <a:p>
            <a:pPr marL="228600" marR="0" lvl="0" indent="-297180" algn="l" rtl="0">
              <a:lnSpc>
                <a:spcPct val="100000"/>
              </a:lnSpc>
              <a:spcBef>
                <a:spcPts val="800"/>
              </a:spcBef>
              <a:spcAft>
                <a:spcPts val="0"/>
              </a:spcAft>
              <a:buClr>
                <a:schemeClr val="lt1"/>
              </a:buClr>
              <a:buSzPts val="1800"/>
              <a:buFont typeface="Open Sans"/>
              <a:buChar char="●"/>
            </a:pPr>
            <a:r>
              <a:rPr lang="en-US" sz="1800" b="1" i="0" u="none" strike="noStrike" cap="none">
                <a:solidFill>
                  <a:schemeClr val="lt1"/>
                </a:solidFill>
                <a:latin typeface="Open Sans"/>
                <a:ea typeface="Open Sans"/>
                <a:cs typeface="Open Sans"/>
                <a:sym typeface="Open Sans"/>
              </a:rPr>
              <a:t>Employer paid coverages </a:t>
            </a:r>
            <a:endParaRPr sz="1800" b="1">
              <a:solidFill>
                <a:schemeClr val="lt1"/>
              </a:solidFill>
            </a:endParaRPr>
          </a:p>
          <a:p>
            <a:pPr marL="228600" marR="0" lvl="0" indent="-297180" algn="l" rtl="0">
              <a:lnSpc>
                <a:spcPct val="100000"/>
              </a:lnSpc>
              <a:spcBef>
                <a:spcPts val="800"/>
              </a:spcBef>
              <a:spcAft>
                <a:spcPts val="800"/>
              </a:spcAft>
              <a:buClr>
                <a:schemeClr val="lt1"/>
              </a:buClr>
              <a:buSzPts val="1800"/>
              <a:buFont typeface="Open Sans"/>
              <a:buChar char="●"/>
            </a:pPr>
            <a:r>
              <a:rPr lang="en-US" sz="1800" b="1" i="0" u="none" strike="noStrike" cap="none">
                <a:solidFill>
                  <a:schemeClr val="lt1"/>
                </a:solidFill>
                <a:latin typeface="Open Sans"/>
                <a:ea typeface="Open Sans"/>
                <a:cs typeface="Open Sans"/>
                <a:sym typeface="Open Sans"/>
              </a:rPr>
              <a:t>Ability to upgrade product</a:t>
            </a:r>
            <a:endParaRPr sz="1800" b="1">
              <a:solidFill>
                <a:schemeClr val="lt1"/>
              </a:solidFill>
            </a:endParaRPr>
          </a:p>
        </p:txBody>
      </p:sp>
      <p:sp>
        <p:nvSpPr>
          <p:cNvPr id="340" name="Google Shape;340;p15"/>
          <p:cNvSpPr txBox="1"/>
          <p:nvPr/>
        </p:nvSpPr>
        <p:spPr>
          <a:xfrm>
            <a:off x="7223760" y="3520440"/>
            <a:ext cx="4114800" cy="4344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71CE"/>
              </a:buClr>
              <a:buSzPts val="2400"/>
              <a:buFont typeface="Arial"/>
              <a:buNone/>
            </a:pPr>
            <a:r>
              <a:rPr lang="en-US" sz="2400" b="1" i="0" u="none" strike="noStrike" cap="none">
                <a:solidFill>
                  <a:schemeClr val="lt1"/>
                </a:solidFill>
                <a:latin typeface="Poppins"/>
                <a:ea typeface="Poppins"/>
                <a:cs typeface="Poppins"/>
                <a:sym typeface="Poppins"/>
              </a:rPr>
              <a:t>Who’s it for?</a:t>
            </a:r>
            <a:endParaRPr sz="2400">
              <a:solidFill>
                <a:schemeClr val="lt1"/>
              </a:solidFill>
            </a:endParaRPr>
          </a:p>
        </p:txBody>
      </p:sp>
      <p:pic>
        <p:nvPicPr>
          <p:cNvPr id="341" name="Google Shape;341;p15"/>
          <p:cNvPicPr preferRelativeResize="0"/>
          <p:nvPr/>
        </p:nvPicPr>
        <p:blipFill rotWithShape="1">
          <a:blip r:embed="rId3">
            <a:alphaModFix/>
          </a:blip>
          <a:srcRect/>
          <a:stretch/>
        </p:blipFill>
        <p:spPr>
          <a:xfrm>
            <a:off x="12746406" y="4958206"/>
            <a:ext cx="1899793" cy="1899793"/>
          </a:xfrm>
          <a:prstGeom prst="rect">
            <a:avLst/>
          </a:prstGeom>
          <a:noFill/>
          <a:ln>
            <a:noFill/>
          </a:ln>
        </p:spPr>
      </p:pic>
      <p:pic>
        <p:nvPicPr>
          <p:cNvPr id="343" name="Google Shape;343;p15" descr="A logo of a truck&#10;&#10;Description automatically generated"/>
          <p:cNvPicPr preferRelativeResize="0"/>
          <p:nvPr/>
        </p:nvPicPr>
        <p:blipFill rotWithShape="1">
          <a:blip r:embed="rId4">
            <a:alphaModFix/>
          </a:blip>
          <a:srcRect/>
          <a:stretch/>
        </p:blipFill>
        <p:spPr>
          <a:xfrm>
            <a:off x="640064" y="3360495"/>
            <a:ext cx="822960" cy="822960"/>
          </a:xfrm>
          <a:prstGeom prst="rect">
            <a:avLst/>
          </a:prstGeom>
          <a:noFill/>
          <a:ln>
            <a:noFill/>
          </a:ln>
        </p:spPr>
      </p:pic>
      <p:pic>
        <p:nvPicPr>
          <p:cNvPr id="344" name="Google Shape;344;p15" descr="A logo of a hospital&#10;&#10;Description automatically generated"/>
          <p:cNvPicPr preferRelativeResize="0"/>
          <p:nvPr/>
        </p:nvPicPr>
        <p:blipFill rotWithShape="1">
          <a:blip r:embed="rId5">
            <a:alphaModFix/>
          </a:blip>
          <a:srcRect/>
          <a:stretch/>
        </p:blipFill>
        <p:spPr>
          <a:xfrm>
            <a:off x="640064" y="4528610"/>
            <a:ext cx="822960" cy="822960"/>
          </a:xfrm>
          <a:prstGeom prst="rect">
            <a:avLst/>
          </a:prstGeom>
          <a:noFill/>
          <a:ln>
            <a:noFill/>
          </a:ln>
        </p:spPr>
      </p:pic>
      <p:pic>
        <p:nvPicPr>
          <p:cNvPr id="345" name="Google Shape;345;p15" descr="A logo of a helicopter&#10;&#10;Description automatically generated"/>
          <p:cNvPicPr preferRelativeResize="0"/>
          <p:nvPr/>
        </p:nvPicPr>
        <p:blipFill rotWithShape="1">
          <a:blip r:embed="rId6">
            <a:alphaModFix/>
          </a:blip>
          <a:srcRect/>
          <a:stretch/>
        </p:blipFill>
        <p:spPr>
          <a:xfrm>
            <a:off x="640064" y="3960095"/>
            <a:ext cx="822960" cy="822960"/>
          </a:xfrm>
          <a:prstGeom prst="rect">
            <a:avLst/>
          </a:prstGeom>
          <a:noFill/>
          <a:ln>
            <a:noFill/>
          </a:ln>
        </p:spPr>
      </p:pic>
      <p:sp>
        <p:nvSpPr>
          <p:cNvPr id="2" name="Google Shape;357;p16">
            <a:extLst>
              <a:ext uri="{FF2B5EF4-FFF2-40B4-BE49-F238E27FC236}">
                <a16:creationId xmlns:a16="http://schemas.microsoft.com/office/drawing/2014/main" id="{1EFF35D2-4A00-9375-20C0-578985519F84}"/>
              </a:ext>
            </a:extLst>
          </p:cNvPr>
          <p:cNvSpPr txBox="1"/>
          <p:nvPr/>
        </p:nvSpPr>
        <p:spPr>
          <a:xfrm>
            <a:off x="3826575" y="5878014"/>
            <a:ext cx="8038500" cy="794088"/>
          </a:xfrm>
          <a:prstGeom prst="rect">
            <a:avLst/>
          </a:prstGeom>
          <a:noFill/>
          <a:ln>
            <a:noFill/>
          </a:ln>
        </p:spPr>
        <p:txBody>
          <a:bodyPr spcFirstLastPara="1" wrap="square" lIns="91425" tIns="45700" rIns="91425" bIns="45700" anchor="b" anchorCtr="0">
            <a:spAutoFit/>
          </a:bodyPr>
          <a:lstStyle/>
          <a:p>
            <a:pPr algn="r">
              <a:lnSpc>
                <a:spcPct val="114000"/>
              </a:lnSpc>
              <a:buSzPts val="800"/>
            </a:pPr>
            <a:r>
              <a:rPr lang="en-US" sz="800" b="0" i="0" u="none" strike="noStrike" dirty="0">
                <a:solidFill>
                  <a:srgbClr val="000000"/>
                </a:solidFill>
                <a:latin typeface="Open Sans"/>
                <a:ea typeface="Open Sans"/>
                <a:cs typeface="Open Sans"/>
                <a:sym typeface="Open Sans"/>
              </a:rPr>
              <a:t>1: United States only. </a:t>
            </a:r>
          </a:p>
          <a:p>
            <a:pPr algn="r">
              <a:lnSpc>
                <a:spcPct val="114000"/>
              </a:lnSpc>
              <a:buSzPts val="800"/>
            </a:pPr>
            <a:endParaRPr lang="en-US" sz="800" b="0" i="0" u="none" strike="noStrike" dirty="0">
              <a:solidFill>
                <a:srgbClr val="000000"/>
              </a:solidFill>
              <a:latin typeface="Open Sans"/>
              <a:ea typeface="Open Sans"/>
              <a:cs typeface="Open Sans"/>
              <a:sym typeface="Open Sans"/>
            </a:endParaRPr>
          </a:p>
          <a:p>
            <a:pPr marL="0" marR="0" lvl="0" indent="0" rtl="0">
              <a:lnSpc>
                <a:spcPct val="114000"/>
              </a:lnSpc>
              <a:spcBef>
                <a:spcPts val="0"/>
              </a:spcBef>
              <a:spcAft>
                <a:spcPts val="0"/>
              </a:spcAft>
              <a:buClr>
                <a:srgbClr val="000000"/>
              </a:buClr>
              <a:buSzPts val="800"/>
              <a:buFont typeface="Open Sans"/>
              <a:buNone/>
            </a:pPr>
            <a:r>
              <a:rPr lang="en-US" sz="800" b="0" i="0" u="none" strike="noStrike" dirty="0">
                <a:solidFill>
                  <a:srgbClr val="000000"/>
                </a:solidFill>
                <a:latin typeface="Open Sans"/>
                <a:ea typeface="Open Sans"/>
                <a:cs typeface="Open Sans"/>
                <a:sym typeface="Open Sans"/>
              </a:rPr>
              <a:t>This material is for informational purposes only and does not provide any coverage. The benefits listed, and the descriptions thereof, do not represent the full terms and conditions applicable for usage and may only be offered in some memberships or policies. Premiums and benefits vary depending on the benefits selected. For a complete list of benefits, premiums, and full terms, conditions, and restrictions, please refer to the applicable policy for your state and territory.</a:t>
            </a:r>
            <a:endParaRPr sz="800" i="0" u="none" strike="noStrike" cap="none" dirty="0">
              <a:solidFill>
                <a:srgbClr val="1D2D52"/>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6"/>
          <p:cNvSpPr/>
          <p:nvPr/>
        </p:nvSpPr>
        <p:spPr>
          <a:xfrm rot="10800000" flipH="1">
            <a:off x="0" y="0"/>
            <a:ext cx="10972800" cy="2103000"/>
          </a:xfrm>
          <a:prstGeom prst="round1Rect">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2" name="Google Shape;352;p16"/>
          <p:cNvSpPr txBox="1"/>
          <p:nvPr/>
        </p:nvSpPr>
        <p:spPr>
          <a:xfrm>
            <a:off x="640080" y="548640"/>
            <a:ext cx="10332600" cy="73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D2D52"/>
              </a:buClr>
              <a:buSzPts val="3600"/>
              <a:buFont typeface="Poppins"/>
              <a:buNone/>
            </a:pPr>
            <a:r>
              <a:rPr lang="en-US" sz="4400" b="1">
                <a:solidFill>
                  <a:schemeClr val="lt1"/>
                </a:solidFill>
                <a:latin typeface="Poppins"/>
                <a:ea typeface="Poppins"/>
                <a:cs typeface="Poppins"/>
                <a:sym typeface="Poppins"/>
              </a:rPr>
              <a:t>Emergent Plus Plan</a:t>
            </a:r>
            <a:endParaRPr sz="4400">
              <a:solidFill>
                <a:schemeClr val="lt1"/>
              </a:solidFill>
            </a:endParaRPr>
          </a:p>
        </p:txBody>
      </p:sp>
      <p:sp>
        <p:nvSpPr>
          <p:cNvPr id="353" name="Google Shape;353;p16"/>
          <p:cNvSpPr/>
          <p:nvPr/>
        </p:nvSpPr>
        <p:spPr>
          <a:xfrm>
            <a:off x="640074" y="1371600"/>
            <a:ext cx="10332600" cy="548700"/>
          </a:xfrm>
          <a:prstGeom prst="rect">
            <a:avLst/>
          </a:prstGeom>
          <a:noFill/>
          <a:ln>
            <a:noFill/>
          </a:ln>
        </p:spPr>
        <p:txBody>
          <a:bodyPr spcFirstLastPara="1" wrap="square" lIns="91425" tIns="45700" rIns="91425" bIns="45700" anchor="t" anchorCtr="0">
            <a:noAutofit/>
          </a:bodyPr>
          <a:lstStyle/>
          <a:p>
            <a:pPr marL="0" marR="0" lvl="0" indent="0" algn="l" rtl="0">
              <a:lnSpc>
                <a:spcPct val="114000"/>
              </a:lnSpc>
              <a:spcBef>
                <a:spcPts val="0"/>
              </a:spcBef>
              <a:spcAft>
                <a:spcPts val="0"/>
              </a:spcAft>
              <a:buClr>
                <a:srgbClr val="1D2D52"/>
              </a:buClr>
              <a:buSzPts val="2000"/>
              <a:buFont typeface="Arial"/>
              <a:buNone/>
            </a:pPr>
            <a:r>
              <a:rPr lang="en-US" sz="2000">
                <a:solidFill>
                  <a:schemeClr val="lt1"/>
                </a:solidFill>
                <a:latin typeface="Poppins SemiBold"/>
                <a:ea typeface="Poppins SemiBold"/>
                <a:cs typeface="Poppins SemiBold"/>
                <a:sym typeface="Poppins SemiBold"/>
              </a:rPr>
              <a:t>The leading solution for complete peace of mind.</a:t>
            </a:r>
            <a:endParaRPr sz="2000">
              <a:solidFill>
                <a:schemeClr val="lt1"/>
              </a:solidFill>
              <a:latin typeface="Poppins SemiBold"/>
              <a:ea typeface="Poppins SemiBold"/>
              <a:cs typeface="Poppins SemiBold"/>
              <a:sym typeface="Poppins SemiBold"/>
            </a:endParaRPr>
          </a:p>
        </p:txBody>
      </p:sp>
      <p:sp>
        <p:nvSpPr>
          <p:cNvPr id="354" name="Google Shape;354;p16"/>
          <p:cNvSpPr txBox="1"/>
          <p:nvPr/>
        </p:nvSpPr>
        <p:spPr>
          <a:xfrm>
            <a:off x="1554476" y="2661592"/>
            <a:ext cx="3931800" cy="1367700"/>
          </a:xfrm>
          <a:prstGeom prst="rect">
            <a:avLst/>
          </a:prstGeom>
          <a:noFill/>
          <a:ln>
            <a:noFill/>
          </a:ln>
        </p:spPr>
        <p:txBody>
          <a:bodyPr spcFirstLastPara="1" wrap="square" lIns="91425" tIns="45700" rIns="0" bIns="45700" anchor="t" anchorCtr="0">
            <a:noAutofit/>
          </a:bodyPr>
          <a:lstStyle/>
          <a:p>
            <a:pPr marL="0" marR="0" lvl="0" indent="0" algn="l" rtl="0">
              <a:lnSpc>
                <a:spcPct val="100000"/>
              </a:lnSpc>
              <a:spcBef>
                <a:spcPts val="0"/>
              </a:spcBef>
              <a:spcAft>
                <a:spcPts val="0"/>
              </a:spcAft>
              <a:buNone/>
            </a:pPr>
            <a:r>
              <a:rPr lang="en-US" sz="2000" b="1" dirty="0">
                <a:solidFill>
                  <a:schemeClr val="dk1"/>
                </a:solidFill>
                <a:latin typeface="Poppins"/>
                <a:ea typeface="Poppins"/>
                <a:cs typeface="Poppins"/>
                <a:sym typeface="Poppins"/>
              </a:rPr>
              <a:t>Emergent Air Transport</a:t>
            </a:r>
            <a:r>
              <a:rPr lang="en-US" sz="2000" b="1" baseline="30000" dirty="0">
                <a:solidFill>
                  <a:schemeClr val="dk1"/>
                </a:solidFill>
                <a:latin typeface="Poppins"/>
                <a:ea typeface="Poppins"/>
                <a:cs typeface="Poppins"/>
                <a:sym typeface="Poppins"/>
              </a:rPr>
              <a:t>2</a:t>
            </a:r>
            <a:endParaRPr sz="1200" b="1" dirty="0">
              <a:solidFill>
                <a:schemeClr val="dk1"/>
              </a:solidFill>
              <a:latin typeface="Poppins"/>
              <a:ea typeface="Poppins"/>
              <a:cs typeface="Poppins"/>
              <a:sym typeface="Poppins"/>
            </a:endParaRPr>
          </a:p>
          <a:p>
            <a:pPr marL="0" marR="0" lvl="0" indent="0" algn="l" rtl="0">
              <a:lnSpc>
                <a:spcPct val="100000"/>
              </a:lnSpc>
              <a:spcBef>
                <a:spcPts val="400"/>
              </a:spcBef>
              <a:spcAft>
                <a:spcPts val="400"/>
              </a:spcAft>
              <a:buNone/>
            </a:pPr>
            <a:r>
              <a:rPr lang="en-US" dirty="0">
                <a:solidFill>
                  <a:srgbClr val="3A3838"/>
                </a:solidFill>
                <a:latin typeface="Open Sans"/>
                <a:ea typeface="Open Sans"/>
                <a:cs typeface="Open Sans"/>
                <a:sym typeface="Open Sans"/>
              </a:rPr>
              <a:t>Coverage for all providers in all 50 states and Canada for both emergent air transports from a scene and emergent interfacility.</a:t>
            </a:r>
            <a:endParaRPr dirty="0"/>
          </a:p>
        </p:txBody>
      </p:sp>
      <p:sp>
        <p:nvSpPr>
          <p:cNvPr id="355" name="Google Shape;355;p16"/>
          <p:cNvSpPr txBox="1"/>
          <p:nvPr/>
        </p:nvSpPr>
        <p:spPr>
          <a:xfrm>
            <a:off x="6788500" y="2657567"/>
            <a:ext cx="4206300" cy="1367700"/>
          </a:xfrm>
          <a:prstGeom prst="rect">
            <a:avLst/>
          </a:prstGeom>
          <a:noFill/>
          <a:ln>
            <a:noFill/>
          </a:ln>
        </p:spPr>
        <p:txBody>
          <a:bodyPr spcFirstLastPara="1" wrap="square" lIns="91425" tIns="45700" rIns="0" bIns="45700" anchor="t" anchorCtr="0">
            <a:noAutofit/>
          </a:bodyPr>
          <a:lstStyle/>
          <a:p>
            <a:r>
              <a:rPr lang="en-US" sz="2000" b="1" dirty="0">
                <a:solidFill>
                  <a:schemeClr val="dk1"/>
                </a:solidFill>
                <a:latin typeface="Poppins"/>
                <a:ea typeface="Poppins"/>
                <a:cs typeface="Poppins"/>
                <a:sym typeface="Poppins"/>
              </a:rPr>
              <a:t>Emergent Ground Transport</a:t>
            </a:r>
            <a:r>
              <a:rPr lang="en-US" sz="2000" b="1" baseline="30000" dirty="0">
                <a:solidFill>
                  <a:schemeClr val="dk1"/>
                </a:solidFill>
                <a:latin typeface="Poppins"/>
                <a:ea typeface="Poppins"/>
                <a:cs typeface="Poppins"/>
                <a:sym typeface="Poppins"/>
              </a:rPr>
              <a:t>2</a:t>
            </a:r>
            <a:endParaRPr lang="en-US" sz="1200" b="1" dirty="0">
              <a:solidFill>
                <a:schemeClr val="dk1"/>
              </a:solidFill>
              <a:latin typeface="Poppins"/>
              <a:ea typeface="Poppins"/>
              <a:cs typeface="Poppins"/>
              <a:sym typeface="Poppins"/>
            </a:endParaRPr>
          </a:p>
          <a:p>
            <a:pPr marL="0" marR="0" lvl="0" indent="0" algn="l" rtl="0">
              <a:lnSpc>
                <a:spcPct val="100000"/>
              </a:lnSpc>
              <a:spcBef>
                <a:spcPts val="400"/>
              </a:spcBef>
              <a:spcAft>
                <a:spcPts val="400"/>
              </a:spcAft>
              <a:buNone/>
            </a:pPr>
            <a:r>
              <a:rPr lang="en-US" sz="1400" dirty="0">
                <a:solidFill>
                  <a:srgbClr val="3A3838"/>
                </a:solidFill>
                <a:latin typeface="Open Sans"/>
                <a:ea typeface="Open Sans"/>
                <a:cs typeface="Open Sans"/>
                <a:sym typeface="Open Sans"/>
              </a:rPr>
              <a:t>Transports by all providers in all 50 states and Canada are covered.</a:t>
            </a:r>
            <a:endParaRPr dirty="0"/>
          </a:p>
        </p:txBody>
      </p:sp>
      <p:sp>
        <p:nvSpPr>
          <p:cNvPr id="356" name="Google Shape;356;p16"/>
          <p:cNvSpPr txBox="1"/>
          <p:nvPr/>
        </p:nvSpPr>
        <p:spPr>
          <a:xfrm>
            <a:off x="6788505" y="4113245"/>
            <a:ext cx="4206300" cy="1371600"/>
          </a:xfrm>
          <a:prstGeom prst="rect">
            <a:avLst/>
          </a:prstGeom>
          <a:noFill/>
          <a:ln>
            <a:noFill/>
          </a:ln>
        </p:spPr>
        <p:txBody>
          <a:bodyPr spcFirstLastPara="1" wrap="square" lIns="91425" tIns="45700" rIns="0" bIns="45700" anchor="t" anchorCtr="0">
            <a:noAutofit/>
          </a:bodyPr>
          <a:lstStyle/>
          <a:p>
            <a:pPr marL="0" marR="0" lvl="0" indent="0" algn="l" rtl="0">
              <a:lnSpc>
                <a:spcPct val="100000"/>
              </a:lnSpc>
              <a:spcBef>
                <a:spcPts val="0"/>
              </a:spcBef>
              <a:spcAft>
                <a:spcPts val="0"/>
              </a:spcAft>
              <a:buNone/>
            </a:pPr>
            <a:r>
              <a:rPr lang="en-US" sz="2000" b="1" dirty="0">
                <a:solidFill>
                  <a:schemeClr val="dk1"/>
                </a:solidFill>
                <a:latin typeface="Poppins"/>
                <a:ea typeface="Poppins"/>
                <a:cs typeface="Poppins"/>
                <a:sym typeface="Poppins"/>
              </a:rPr>
              <a:t>Repatriation</a:t>
            </a:r>
            <a:r>
              <a:rPr lang="en-US" sz="2000" b="1" baseline="30000" dirty="0">
                <a:solidFill>
                  <a:schemeClr val="dk1"/>
                </a:solidFill>
                <a:latin typeface="Poppins"/>
                <a:ea typeface="Poppins"/>
                <a:cs typeface="Poppins"/>
                <a:sym typeface="Poppins"/>
              </a:rPr>
              <a:t>2</a:t>
            </a:r>
            <a:endParaRPr lang="en-US" sz="1200" b="1" dirty="0">
              <a:solidFill>
                <a:schemeClr val="dk1"/>
              </a:solidFill>
              <a:latin typeface="Poppins"/>
              <a:ea typeface="Poppins"/>
              <a:cs typeface="Poppins"/>
              <a:sym typeface="Poppins"/>
            </a:endParaRPr>
          </a:p>
          <a:p>
            <a:pPr marL="0" marR="0" lvl="0" indent="0" algn="l" rtl="0">
              <a:lnSpc>
                <a:spcPct val="100000"/>
              </a:lnSpc>
              <a:spcBef>
                <a:spcPts val="400"/>
              </a:spcBef>
              <a:spcAft>
                <a:spcPts val="400"/>
              </a:spcAft>
              <a:buNone/>
            </a:pPr>
            <a:r>
              <a:rPr lang="en-US" sz="1400" dirty="0">
                <a:solidFill>
                  <a:srgbClr val="3A3838"/>
                </a:solidFill>
                <a:latin typeface="Open Sans"/>
                <a:ea typeface="Open Sans"/>
                <a:cs typeface="Open Sans"/>
                <a:sym typeface="Open Sans"/>
              </a:rPr>
              <a:t>If the member expected to be hospitalized for an extended period more than 100 miles from home, MASA can arrange for a transport back to a hospital closer to home.</a:t>
            </a:r>
            <a:endParaRPr dirty="0"/>
          </a:p>
        </p:txBody>
      </p:sp>
      <p:sp>
        <p:nvSpPr>
          <p:cNvPr id="358" name="Google Shape;358;p16"/>
          <p:cNvSpPr txBox="1"/>
          <p:nvPr/>
        </p:nvSpPr>
        <p:spPr>
          <a:xfrm>
            <a:off x="1554575" y="4113240"/>
            <a:ext cx="3931800" cy="1371600"/>
          </a:xfrm>
          <a:prstGeom prst="rect">
            <a:avLst/>
          </a:prstGeom>
          <a:noFill/>
          <a:ln>
            <a:noFill/>
          </a:ln>
        </p:spPr>
        <p:txBody>
          <a:bodyPr spcFirstLastPara="1" wrap="square" lIns="91425" tIns="45700" rIns="0" bIns="45700" anchor="t" anchorCtr="0">
            <a:noAutofit/>
          </a:bodyPr>
          <a:lstStyle/>
          <a:p>
            <a:pPr marL="0" marR="0" lvl="0" indent="0" algn="l" rtl="0">
              <a:lnSpc>
                <a:spcPct val="100000"/>
              </a:lnSpc>
              <a:spcBef>
                <a:spcPts val="0"/>
              </a:spcBef>
              <a:spcAft>
                <a:spcPts val="0"/>
              </a:spcAft>
              <a:buNone/>
            </a:pPr>
            <a:r>
              <a:rPr lang="en-US" sz="2000" b="1" dirty="0">
                <a:solidFill>
                  <a:schemeClr val="dk1"/>
                </a:solidFill>
                <a:latin typeface="Poppins"/>
                <a:ea typeface="Poppins"/>
                <a:cs typeface="Poppins"/>
                <a:sym typeface="Poppins"/>
              </a:rPr>
              <a:t>Non-Emergent </a:t>
            </a:r>
            <a:br>
              <a:rPr lang="en-US" sz="2000" b="1" dirty="0">
                <a:solidFill>
                  <a:schemeClr val="dk1"/>
                </a:solidFill>
                <a:latin typeface="Poppins"/>
                <a:ea typeface="Poppins"/>
                <a:cs typeface="Poppins"/>
                <a:sym typeface="Poppins"/>
              </a:rPr>
            </a:br>
            <a:r>
              <a:rPr lang="en-US" sz="2000" b="1" dirty="0">
                <a:solidFill>
                  <a:schemeClr val="dk1"/>
                </a:solidFill>
                <a:latin typeface="Poppins"/>
                <a:ea typeface="Poppins"/>
                <a:cs typeface="Poppins"/>
                <a:sym typeface="Poppins"/>
              </a:rPr>
              <a:t>Hospital to Hospital</a:t>
            </a:r>
            <a:r>
              <a:rPr lang="en-US" sz="2000" b="1" baseline="30000" dirty="0">
                <a:solidFill>
                  <a:schemeClr val="dk1"/>
                </a:solidFill>
                <a:latin typeface="Poppins"/>
                <a:ea typeface="Poppins"/>
                <a:cs typeface="Poppins"/>
                <a:sym typeface="Poppins"/>
              </a:rPr>
              <a:t>2</a:t>
            </a:r>
            <a:endParaRPr sz="800" b="1" dirty="0">
              <a:solidFill>
                <a:schemeClr val="dk1"/>
              </a:solidFill>
              <a:latin typeface="Poppins"/>
              <a:ea typeface="Poppins"/>
              <a:cs typeface="Poppins"/>
              <a:sym typeface="Poppins"/>
            </a:endParaRPr>
          </a:p>
          <a:p>
            <a:pPr marL="0" marR="0" lvl="0" indent="0" algn="l" rtl="0">
              <a:lnSpc>
                <a:spcPct val="100000"/>
              </a:lnSpc>
              <a:spcBef>
                <a:spcPts val="400"/>
              </a:spcBef>
              <a:spcAft>
                <a:spcPts val="400"/>
              </a:spcAft>
              <a:buNone/>
            </a:pPr>
            <a:r>
              <a:rPr lang="en-US" sz="1400" dirty="0">
                <a:solidFill>
                  <a:srgbClr val="3A3838"/>
                </a:solidFill>
                <a:latin typeface="Open Sans"/>
                <a:ea typeface="Open Sans"/>
                <a:cs typeface="Open Sans"/>
                <a:sym typeface="Open Sans"/>
              </a:rPr>
              <a:t>If the member needs to be transported to another hospital for higher level of care that is not immediately life-threatening, MASA arranges the transport. </a:t>
            </a:r>
            <a:endParaRPr dirty="0"/>
          </a:p>
        </p:txBody>
      </p:sp>
      <p:pic>
        <p:nvPicPr>
          <p:cNvPr id="360" name="Google Shape;360;p16" descr="A logo of a truck&#10;&#10;Description automatically generated"/>
          <p:cNvPicPr preferRelativeResize="0"/>
          <p:nvPr/>
        </p:nvPicPr>
        <p:blipFill rotWithShape="1">
          <a:blip r:embed="rId3">
            <a:alphaModFix/>
          </a:blip>
          <a:srcRect/>
          <a:stretch/>
        </p:blipFill>
        <p:spPr>
          <a:xfrm>
            <a:off x="5874089" y="2468880"/>
            <a:ext cx="822960" cy="822960"/>
          </a:xfrm>
          <a:prstGeom prst="rect">
            <a:avLst/>
          </a:prstGeom>
          <a:noFill/>
          <a:ln>
            <a:noFill/>
          </a:ln>
        </p:spPr>
      </p:pic>
      <p:pic>
        <p:nvPicPr>
          <p:cNvPr id="361" name="Google Shape;361;p16" descr="A logo of a hospital&#10;&#10;Description automatically generated"/>
          <p:cNvPicPr preferRelativeResize="0"/>
          <p:nvPr/>
        </p:nvPicPr>
        <p:blipFill rotWithShape="1">
          <a:blip r:embed="rId4">
            <a:alphaModFix/>
          </a:blip>
          <a:srcRect/>
          <a:stretch/>
        </p:blipFill>
        <p:spPr>
          <a:xfrm>
            <a:off x="640074" y="4023360"/>
            <a:ext cx="822960" cy="822960"/>
          </a:xfrm>
          <a:prstGeom prst="rect">
            <a:avLst/>
          </a:prstGeom>
          <a:noFill/>
          <a:ln>
            <a:noFill/>
          </a:ln>
        </p:spPr>
      </p:pic>
      <p:pic>
        <p:nvPicPr>
          <p:cNvPr id="362" name="Google Shape;362;p16" descr="A logo of a helicopter&#10;&#10;Description automatically generated"/>
          <p:cNvPicPr preferRelativeResize="0"/>
          <p:nvPr/>
        </p:nvPicPr>
        <p:blipFill rotWithShape="1">
          <a:blip r:embed="rId5">
            <a:alphaModFix/>
          </a:blip>
          <a:srcRect/>
          <a:stretch/>
        </p:blipFill>
        <p:spPr>
          <a:xfrm>
            <a:off x="640076" y="2468880"/>
            <a:ext cx="822960" cy="822960"/>
          </a:xfrm>
          <a:prstGeom prst="rect">
            <a:avLst/>
          </a:prstGeom>
          <a:noFill/>
          <a:ln>
            <a:noFill/>
          </a:ln>
        </p:spPr>
      </p:pic>
      <p:pic>
        <p:nvPicPr>
          <p:cNvPr id="363" name="Google Shape;363;p16" descr="A logo of a planet with a circle and a arrow&#10;&#10;Description automatically generated"/>
          <p:cNvPicPr preferRelativeResize="0"/>
          <p:nvPr/>
        </p:nvPicPr>
        <p:blipFill rotWithShape="1">
          <a:blip r:embed="rId6">
            <a:alphaModFix/>
          </a:blip>
          <a:srcRect/>
          <a:stretch/>
        </p:blipFill>
        <p:spPr>
          <a:xfrm>
            <a:off x="5874103" y="4023373"/>
            <a:ext cx="822960" cy="822960"/>
          </a:xfrm>
          <a:prstGeom prst="rect">
            <a:avLst/>
          </a:prstGeom>
          <a:noFill/>
          <a:ln>
            <a:noFill/>
          </a:ln>
        </p:spPr>
      </p:pic>
      <p:sp>
        <p:nvSpPr>
          <p:cNvPr id="4" name="Google Shape;357;p16">
            <a:extLst>
              <a:ext uri="{FF2B5EF4-FFF2-40B4-BE49-F238E27FC236}">
                <a16:creationId xmlns:a16="http://schemas.microsoft.com/office/drawing/2014/main" id="{9CCC9D3E-3C27-B945-5514-86693CA70153}"/>
              </a:ext>
            </a:extLst>
          </p:cNvPr>
          <p:cNvSpPr txBox="1"/>
          <p:nvPr/>
        </p:nvSpPr>
        <p:spPr>
          <a:xfrm>
            <a:off x="3313216" y="6350998"/>
            <a:ext cx="8563735" cy="232652"/>
          </a:xfrm>
          <a:prstGeom prst="rect">
            <a:avLst/>
          </a:prstGeom>
          <a:noFill/>
          <a:ln>
            <a:noFill/>
          </a:ln>
        </p:spPr>
        <p:txBody>
          <a:bodyPr spcFirstLastPara="1" wrap="square" lIns="91425" tIns="45700" rIns="91425" bIns="45700" anchor="b" anchorCtr="0">
            <a:spAutoFit/>
          </a:bodyPr>
          <a:lstStyle/>
          <a:p>
            <a:pPr algn="r">
              <a:lnSpc>
                <a:spcPct val="114000"/>
              </a:lnSpc>
              <a:buSzPts val="800"/>
            </a:pPr>
            <a:r>
              <a:rPr lang="en-US" sz="800" i="0" u="none" strike="noStrike" dirty="0">
                <a:solidFill>
                  <a:srgbClr val="000000"/>
                </a:solidFill>
                <a:latin typeface="Open Sans"/>
                <a:ea typeface="Open Sans"/>
                <a:cs typeface="Open Sans"/>
                <a:sym typeface="Open Sans"/>
              </a:rPr>
              <a:t>2</a:t>
            </a:r>
            <a:r>
              <a:rPr lang="en-US" sz="800" b="0" i="0" u="none" strike="noStrike" dirty="0">
                <a:solidFill>
                  <a:srgbClr val="000000"/>
                </a:solidFill>
                <a:latin typeface="Open Sans"/>
                <a:ea typeface="Open Sans"/>
                <a:cs typeface="Open Sans"/>
                <a:sym typeface="Open Sans"/>
              </a:rPr>
              <a:t>: United States, Canada.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8"/>
          <p:cNvSpPr/>
          <p:nvPr/>
        </p:nvSpPr>
        <p:spPr>
          <a:xfrm rot="10800000" flipH="1">
            <a:off x="0" y="0"/>
            <a:ext cx="10972800" cy="2286000"/>
          </a:xfrm>
          <a:prstGeom prst="round1Rect">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0" name="Google Shape;370;p18"/>
          <p:cNvSpPr txBox="1"/>
          <p:nvPr/>
        </p:nvSpPr>
        <p:spPr>
          <a:xfrm>
            <a:off x="2651750" y="548640"/>
            <a:ext cx="8321100" cy="731400"/>
          </a:xfrm>
          <a:prstGeom prst="rect">
            <a:avLst/>
          </a:prstGeom>
          <a:noFill/>
          <a:ln>
            <a:noFill/>
          </a:ln>
        </p:spPr>
        <p:txBody>
          <a:bodyPr spcFirstLastPara="1" wrap="square" lIns="91425" tIns="45700" rIns="0" bIns="45700" anchor="t" anchorCtr="0">
            <a:noAutofit/>
          </a:bodyPr>
          <a:lstStyle/>
          <a:p>
            <a:pPr marL="0" marR="0" lvl="0" indent="0" algn="l" rtl="0">
              <a:lnSpc>
                <a:spcPct val="100000"/>
              </a:lnSpc>
              <a:spcBef>
                <a:spcPts val="0"/>
              </a:spcBef>
              <a:spcAft>
                <a:spcPts val="0"/>
              </a:spcAft>
              <a:buClr>
                <a:srgbClr val="C00000"/>
              </a:buClr>
              <a:buSzPts val="3600"/>
              <a:buFont typeface="Poppins"/>
              <a:buNone/>
            </a:pPr>
            <a:r>
              <a:rPr lang="en-US" sz="4400" b="1">
                <a:solidFill>
                  <a:schemeClr val="lt1"/>
                </a:solidFill>
                <a:latin typeface="Poppins"/>
                <a:ea typeface="Poppins"/>
                <a:cs typeface="Poppins"/>
                <a:sym typeface="Poppins"/>
              </a:rPr>
              <a:t>Emergent Premier Plan</a:t>
            </a:r>
            <a:endParaRPr sz="4400" b="1">
              <a:solidFill>
                <a:schemeClr val="lt1"/>
              </a:solidFill>
              <a:latin typeface="Poppins"/>
              <a:ea typeface="Poppins"/>
              <a:cs typeface="Poppins"/>
              <a:sym typeface="Poppins"/>
            </a:endParaRPr>
          </a:p>
        </p:txBody>
      </p:sp>
      <p:sp>
        <p:nvSpPr>
          <p:cNvPr id="371" name="Google Shape;371;p18"/>
          <p:cNvSpPr txBox="1"/>
          <p:nvPr/>
        </p:nvSpPr>
        <p:spPr>
          <a:xfrm>
            <a:off x="640080" y="2743200"/>
            <a:ext cx="3383400" cy="1463100"/>
          </a:xfrm>
          <a:prstGeom prst="rect">
            <a:avLst/>
          </a:prstGeom>
          <a:noFill/>
          <a:ln>
            <a:noFill/>
          </a:ln>
        </p:spPr>
        <p:txBody>
          <a:bodyPr spcFirstLastPara="1" wrap="square" lIns="91425" tIns="45700" rIns="0" bIns="45700" anchor="t" anchorCtr="0">
            <a:noAutofit/>
          </a:bodyPr>
          <a:lstStyle/>
          <a:p>
            <a:pPr marL="0" marR="0" lvl="0" indent="0" algn="l" rtl="0">
              <a:lnSpc>
                <a:spcPct val="100000"/>
              </a:lnSpc>
              <a:spcBef>
                <a:spcPts val="0"/>
              </a:spcBef>
              <a:spcAft>
                <a:spcPts val="0"/>
              </a:spcAft>
              <a:buNone/>
            </a:pPr>
            <a:r>
              <a:rPr lang="en-US" sz="1600" b="1" dirty="0">
                <a:solidFill>
                  <a:schemeClr val="dk1"/>
                </a:solidFill>
                <a:latin typeface="Poppins"/>
                <a:ea typeface="Poppins"/>
                <a:cs typeface="Poppins"/>
                <a:sym typeface="Poppins"/>
              </a:rPr>
              <a:t>All Emergent Plus Benefits</a:t>
            </a:r>
            <a:r>
              <a:rPr lang="en-US" sz="1600" b="1" baseline="30000" dirty="0">
                <a:solidFill>
                  <a:schemeClr val="dk1"/>
                </a:solidFill>
                <a:latin typeface="Poppins"/>
                <a:ea typeface="Poppins"/>
                <a:cs typeface="Poppins"/>
                <a:sym typeface="Poppins"/>
              </a:rPr>
              <a:t>2</a:t>
            </a:r>
            <a:endParaRPr sz="1600" dirty="0">
              <a:solidFill>
                <a:schemeClr val="dk1"/>
              </a:solidFill>
            </a:endParaRPr>
          </a:p>
          <a:p>
            <a:pPr marL="0" marR="0" lvl="0" indent="0" algn="l" rtl="0">
              <a:lnSpc>
                <a:spcPct val="100000"/>
              </a:lnSpc>
              <a:spcBef>
                <a:spcPts val="400"/>
              </a:spcBef>
              <a:spcAft>
                <a:spcPts val="400"/>
              </a:spcAft>
              <a:buNone/>
            </a:pPr>
            <a:r>
              <a:rPr lang="en-US" dirty="0">
                <a:solidFill>
                  <a:srgbClr val="3A3838"/>
                </a:solidFill>
                <a:latin typeface="Open Sans"/>
                <a:ea typeface="Open Sans"/>
                <a:cs typeface="Open Sans"/>
                <a:sym typeface="Open Sans"/>
              </a:rPr>
              <a:t>Includes all the Emergent Plus benefits with extended repatriation benefits</a:t>
            </a:r>
            <a:r>
              <a:rPr lang="en-US" baseline="30000" dirty="0">
                <a:solidFill>
                  <a:srgbClr val="3A3838"/>
                </a:solidFill>
                <a:latin typeface="Open Sans"/>
                <a:ea typeface="Open Sans"/>
                <a:cs typeface="Open Sans"/>
                <a:sym typeface="Open Sans"/>
              </a:rPr>
              <a:t>3</a:t>
            </a:r>
            <a:r>
              <a:rPr lang="en-US" dirty="0">
                <a:solidFill>
                  <a:srgbClr val="3A3838"/>
                </a:solidFill>
                <a:latin typeface="Open Sans"/>
                <a:ea typeface="Open Sans"/>
                <a:cs typeface="Open Sans"/>
                <a:sym typeface="Open Sans"/>
              </a:rPr>
              <a:t>.</a:t>
            </a:r>
            <a:endParaRPr dirty="0"/>
          </a:p>
        </p:txBody>
      </p:sp>
      <p:sp>
        <p:nvSpPr>
          <p:cNvPr id="372" name="Google Shape;372;p18"/>
          <p:cNvSpPr txBox="1"/>
          <p:nvPr/>
        </p:nvSpPr>
        <p:spPr>
          <a:xfrm>
            <a:off x="640080" y="4297680"/>
            <a:ext cx="3383400" cy="1554600"/>
          </a:xfrm>
          <a:prstGeom prst="rect">
            <a:avLst/>
          </a:prstGeom>
          <a:noFill/>
          <a:ln>
            <a:noFill/>
          </a:ln>
        </p:spPr>
        <p:txBody>
          <a:bodyPr spcFirstLastPara="1" wrap="square" lIns="91425" tIns="45700" rIns="0" bIns="45700" anchor="t" anchorCtr="0">
            <a:noAutofit/>
          </a:bodyPr>
          <a:lstStyle/>
          <a:p>
            <a:pPr marL="0" marR="0" lvl="0" indent="0" algn="l" rtl="0">
              <a:lnSpc>
                <a:spcPct val="100000"/>
              </a:lnSpc>
              <a:spcBef>
                <a:spcPts val="0"/>
              </a:spcBef>
              <a:spcAft>
                <a:spcPts val="0"/>
              </a:spcAft>
              <a:buNone/>
            </a:pPr>
            <a:r>
              <a:rPr lang="en-US" sz="1600" b="1" dirty="0">
                <a:solidFill>
                  <a:schemeClr val="dk1"/>
                </a:solidFill>
                <a:latin typeface="Poppins"/>
                <a:ea typeface="Poppins"/>
                <a:cs typeface="Poppins"/>
                <a:sym typeface="Poppins"/>
              </a:rPr>
              <a:t>Post-Admission Continued Care Transportation Coverage</a:t>
            </a:r>
            <a:r>
              <a:rPr lang="en-US" sz="1600" b="1" baseline="30000" dirty="0">
                <a:solidFill>
                  <a:schemeClr val="dk1"/>
                </a:solidFill>
                <a:latin typeface="Poppins"/>
                <a:ea typeface="Poppins"/>
                <a:cs typeface="Poppins"/>
                <a:sym typeface="Poppins"/>
              </a:rPr>
              <a:t>1</a:t>
            </a:r>
            <a:endParaRPr sz="1600" b="1" dirty="0">
              <a:solidFill>
                <a:schemeClr val="dk1"/>
              </a:solidFill>
              <a:latin typeface="Poppins"/>
              <a:ea typeface="Poppins"/>
              <a:cs typeface="Poppins"/>
              <a:sym typeface="Poppins"/>
            </a:endParaRPr>
          </a:p>
          <a:p>
            <a:pPr marL="0" marR="0" lvl="0" indent="0" algn="l" rtl="0">
              <a:lnSpc>
                <a:spcPct val="100000"/>
              </a:lnSpc>
              <a:spcBef>
                <a:spcPts val="400"/>
              </a:spcBef>
              <a:spcAft>
                <a:spcPts val="400"/>
              </a:spcAft>
              <a:buNone/>
            </a:pPr>
            <a:r>
              <a:rPr lang="en-US" dirty="0">
                <a:solidFill>
                  <a:srgbClr val="3A3838"/>
                </a:solidFill>
                <a:latin typeface="Open Sans"/>
                <a:ea typeface="Open Sans"/>
                <a:cs typeface="Open Sans"/>
                <a:sym typeface="Open Sans"/>
              </a:rPr>
              <a:t>Expense assistance for non-emergent transportation from the hospital to rehab, skilled nursing, long-term care, or back home.</a:t>
            </a:r>
            <a:endParaRPr dirty="0"/>
          </a:p>
        </p:txBody>
      </p:sp>
      <p:sp>
        <p:nvSpPr>
          <p:cNvPr id="373" name="Google Shape;373;p18"/>
          <p:cNvSpPr txBox="1"/>
          <p:nvPr/>
        </p:nvSpPr>
        <p:spPr>
          <a:xfrm>
            <a:off x="4343400" y="2743200"/>
            <a:ext cx="3383400" cy="1463100"/>
          </a:xfrm>
          <a:prstGeom prst="rect">
            <a:avLst/>
          </a:prstGeom>
          <a:noFill/>
          <a:ln>
            <a:noFill/>
          </a:ln>
        </p:spPr>
        <p:txBody>
          <a:bodyPr spcFirstLastPara="1" wrap="square" lIns="91425" tIns="45700" rIns="0" bIns="45700" anchor="t" anchorCtr="0">
            <a:noAutofit/>
          </a:bodyPr>
          <a:lstStyle/>
          <a:p>
            <a:pPr marL="0" marR="0" lvl="0" indent="0" algn="l" rtl="0">
              <a:lnSpc>
                <a:spcPct val="100000"/>
              </a:lnSpc>
              <a:spcBef>
                <a:spcPts val="0"/>
              </a:spcBef>
              <a:spcAft>
                <a:spcPts val="0"/>
              </a:spcAft>
              <a:buNone/>
            </a:pPr>
            <a:r>
              <a:rPr lang="en-US" sz="1600" b="1" dirty="0">
                <a:solidFill>
                  <a:schemeClr val="dk1"/>
                </a:solidFill>
                <a:latin typeface="Poppins"/>
                <a:ea typeface="Poppins"/>
                <a:cs typeface="Poppins"/>
                <a:sym typeface="Poppins"/>
              </a:rPr>
              <a:t>Sick While Away from Home Expense Protection</a:t>
            </a:r>
            <a:r>
              <a:rPr lang="en-US" sz="1600" b="1" baseline="30000" dirty="0">
                <a:solidFill>
                  <a:schemeClr val="dk1"/>
                </a:solidFill>
                <a:latin typeface="Poppins"/>
                <a:ea typeface="Poppins"/>
                <a:cs typeface="Poppins"/>
                <a:sym typeface="Poppins"/>
              </a:rPr>
              <a:t>4</a:t>
            </a:r>
            <a:endParaRPr sz="1600" b="1" dirty="0">
              <a:solidFill>
                <a:schemeClr val="dk1"/>
              </a:solidFill>
              <a:latin typeface="Poppins"/>
              <a:ea typeface="Poppins"/>
              <a:cs typeface="Poppins"/>
              <a:sym typeface="Poppins"/>
            </a:endParaRPr>
          </a:p>
          <a:p>
            <a:pPr marL="0" marR="0" lvl="0" indent="0" algn="l" rtl="0">
              <a:lnSpc>
                <a:spcPct val="100000"/>
              </a:lnSpc>
              <a:spcBef>
                <a:spcPts val="400"/>
              </a:spcBef>
              <a:spcAft>
                <a:spcPts val="400"/>
              </a:spcAft>
              <a:buClr>
                <a:srgbClr val="3A3838"/>
              </a:buClr>
              <a:buSzPts val="1200"/>
              <a:buFont typeface="Arial"/>
              <a:buNone/>
            </a:pPr>
            <a:r>
              <a:rPr lang="en-US" b="0" i="0" u="none" strike="noStrike" cap="none" dirty="0">
                <a:solidFill>
                  <a:srgbClr val="3A3838"/>
                </a:solidFill>
                <a:latin typeface="Open Sans"/>
                <a:ea typeface="Open Sans"/>
                <a:cs typeface="Open Sans"/>
                <a:sym typeface="Open Sans"/>
              </a:rPr>
              <a:t>Protection of up to $5,000 per year of expenses related to a covered emergency while traveling</a:t>
            </a:r>
            <a:r>
              <a:rPr lang="en-US" dirty="0">
                <a:solidFill>
                  <a:srgbClr val="3A3838"/>
                </a:solidFill>
                <a:latin typeface="Open Sans"/>
                <a:ea typeface="Open Sans"/>
                <a:cs typeface="Open Sans"/>
                <a:sym typeface="Open Sans"/>
              </a:rPr>
              <a:t>.</a:t>
            </a:r>
            <a:endParaRPr b="0" i="0" u="none" strike="noStrike" cap="none" dirty="0">
              <a:solidFill>
                <a:srgbClr val="3A3838"/>
              </a:solidFill>
              <a:latin typeface="Open Sans"/>
              <a:ea typeface="Open Sans"/>
              <a:cs typeface="Open Sans"/>
              <a:sym typeface="Open Sans"/>
            </a:endParaRPr>
          </a:p>
        </p:txBody>
      </p:sp>
      <p:sp>
        <p:nvSpPr>
          <p:cNvPr id="374" name="Google Shape;374;p18"/>
          <p:cNvSpPr txBox="1"/>
          <p:nvPr/>
        </p:nvSpPr>
        <p:spPr>
          <a:xfrm>
            <a:off x="4343400" y="4297680"/>
            <a:ext cx="3383400" cy="1554600"/>
          </a:xfrm>
          <a:prstGeom prst="rect">
            <a:avLst/>
          </a:prstGeom>
          <a:noFill/>
          <a:ln>
            <a:noFill/>
          </a:ln>
        </p:spPr>
        <p:txBody>
          <a:bodyPr spcFirstLastPara="1" wrap="square" lIns="91425" tIns="45700" rIns="0" bIns="45700" anchor="t" anchorCtr="0">
            <a:noAutofit/>
          </a:bodyPr>
          <a:lstStyle/>
          <a:p>
            <a:pPr marL="0" marR="0" lvl="0" indent="0" algn="l" rtl="0">
              <a:lnSpc>
                <a:spcPct val="100000"/>
              </a:lnSpc>
              <a:spcBef>
                <a:spcPts val="0"/>
              </a:spcBef>
              <a:spcAft>
                <a:spcPts val="0"/>
              </a:spcAft>
              <a:buNone/>
            </a:pPr>
            <a:r>
              <a:rPr lang="en-US" sz="1600" b="1" dirty="0">
                <a:solidFill>
                  <a:schemeClr val="dk1"/>
                </a:solidFill>
                <a:latin typeface="Poppins"/>
                <a:ea typeface="Poppins"/>
                <a:cs typeface="Poppins"/>
                <a:sym typeface="Poppins"/>
              </a:rPr>
              <a:t>Pet Return</a:t>
            </a:r>
            <a:r>
              <a:rPr lang="en-US" sz="1600" b="1" baseline="30000" dirty="0">
                <a:solidFill>
                  <a:schemeClr val="dk1"/>
                </a:solidFill>
                <a:latin typeface="Poppins"/>
                <a:ea typeface="Poppins"/>
                <a:cs typeface="Poppins"/>
                <a:sym typeface="Poppins"/>
              </a:rPr>
              <a:t>3</a:t>
            </a:r>
            <a:endParaRPr sz="700" b="1" dirty="0">
              <a:solidFill>
                <a:schemeClr val="dk1"/>
              </a:solidFill>
              <a:latin typeface="Poppins"/>
              <a:ea typeface="Poppins"/>
              <a:cs typeface="Poppins"/>
              <a:sym typeface="Poppins"/>
            </a:endParaRPr>
          </a:p>
          <a:p>
            <a:pPr marL="0" marR="0" lvl="0" indent="0" algn="l" rtl="0">
              <a:lnSpc>
                <a:spcPct val="100000"/>
              </a:lnSpc>
              <a:spcBef>
                <a:spcPts val="400"/>
              </a:spcBef>
              <a:spcAft>
                <a:spcPts val="400"/>
              </a:spcAft>
              <a:buNone/>
            </a:pPr>
            <a:r>
              <a:rPr lang="en-US" dirty="0">
                <a:solidFill>
                  <a:srgbClr val="3A3838"/>
                </a:solidFill>
                <a:latin typeface="Open Sans"/>
                <a:ea typeface="Open Sans"/>
                <a:cs typeface="Open Sans"/>
                <a:sym typeface="Open Sans"/>
              </a:rPr>
              <a:t>MASA can arrange to transport domestic pets back to the closest commercial airport to member’s primary address.</a:t>
            </a:r>
            <a:endParaRPr sz="1600" dirty="0"/>
          </a:p>
        </p:txBody>
      </p:sp>
      <p:sp>
        <p:nvSpPr>
          <p:cNvPr id="375" name="Google Shape;375;p18"/>
          <p:cNvSpPr txBox="1"/>
          <p:nvPr/>
        </p:nvSpPr>
        <p:spPr>
          <a:xfrm>
            <a:off x="8046719" y="2743200"/>
            <a:ext cx="3633651" cy="1463100"/>
          </a:xfrm>
          <a:prstGeom prst="rect">
            <a:avLst/>
          </a:prstGeom>
          <a:noFill/>
          <a:ln>
            <a:noFill/>
          </a:ln>
        </p:spPr>
        <p:txBody>
          <a:bodyPr spcFirstLastPara="1" wrap="square" lIns="91425" tIns="45700" rIns="0" bIns="45700" anchor="t" anchorCtr="0">
            <a:noAutofit/>
          </a:bodyPr>
          <a:lstStyle/>
          <a:p>
            <a:pPr marL="0" marR="0" lvl="0" indent="0" algn="l" rtl="0">
              <a:lnSpc>
                <a:spcPct val="100000"/>
              </a:lnSpc>
              <a:spcBef>
                <a:spcPts val="0"/>
              </a:spcBef>
              <a:spcAft>
                <a:spcPts val="0"/>
              </a:spcAft>
              <a:buNone/>
            </a:pPr>
            <a:r>
              <a:rPr lang="en-US" sz="1600" b="1" dirty="0">
                <a:solidFill>
                  <a:schemeClr val="dk1"/>
                </a:solidFill>
                <a:latin typeface="Poppins"/>
                <a:ea typeface="Poppins"/>
                <a:cs typeface="Poppins"/>
                <a:sym typeface="Poppins"/>
              </a:rPr>
              <a:t>Minor Return</a:t>
            </a:r>
            <a:r>
              <a:rPr lang="en-US" sz="1600" b="1" baseline="30000" dirty="0">
                <a:solidFill>
                  <a:schemeClr val="dk1"/>
                </a:solidFill>
                <a:latin typeface="Poppins"/>
                <a:ea typeface="Poppins"/>
                <a:cs typeface="Poppins"/>
                <a:sym typeface="Poppins"/>
              </a:rPr>
              <a:t>3</a:t>
            </a:r>
            <a:endParaRPr sz="700" b="1" dirty="0">
              <a:solidFill>
                <a:schemeClr val="dk1"/>
              </a:solidFill>
              <a:latin typeface="Poppins"/>
              <a:ea typeface="Poppins"/>
              <a:cs typeface="Poppins"/>
              <a:sym typeface="Poppins"/>
            </a:endParaRPr>
          </a:p>
          <a:p>
            <a:pPr marL="0" marR="0" lvl="0" indent="0" algn="l" rtl="0">
              <a:lnSpc>
                <a:spcPct val="100000"/>
              </a:lnSpc>
              <a:spcBef>
                <a:spcPts val="400"/>
              </a:spcBef>
              <a:spcAft>
                <a:spcPts val="400"/>
              </a:spcAft>
              <a:buNone/>
            </a:pPr>
            <a:r>
              <a:rPr lang="en-US" dirty="0">
                <a:solidFill>
                  <a:srgbClr val="3A3838"/>
                </a:solidFill>
                <a:latin typeface="Open Sans"/>
                <a:ea typeface="Open Sans"/>
                <a:cs typeface="Open Sans"/>
                <a:sym typeface="Open Sans"/>
              </a:rPr>
              <a:t>If a minor is left unattended while traveling due to illness or injury of a member, MASA will arrange for transport to a guardian.</a:t>
            </a:r>
            <a:endParaRPr sz="1600" dirty="0"/>
          </a:p>
        </p:txBody>
      </p:sp>
      <p:sp>
        <p:nvSpPr>
          <p:cNvPr id="376" name="Google Shape;376;p18"/>
          <p:cNvSpPr/>
          <p:nvPr/>
        </p:nvSpPr>
        <p:spPr>
          <a:xfrm>
            <a:off x="640075" y="1463050"/>
            <a:ext cx="10332900" cy="548700"/>
          </a:xfrm>
          <a:prstGeom prst="rect">
            <a:avLst/>
          </a:prstGeom>
          <a:noFill/>
          <a:ln>
            <a:noFill/>
          </a:ln>
        </p:spPr>
        <p:txBody>
          <a:bodyPr spcFirstLastPara="1" wrap="square" lIns="91425" tIns="45700" rIns="91425" bIns="45700" anchor="t" anchorCtr="0">
            <a:noAutofit/>
          </a:bodyPr>
          <a:lstStyle/>
          <a:p>
            <a:pPr marL="0" marR="0" lvl="0" indent="0" algn="l" rtl="0">
              <a:lnSpc>
                <a:spcPct val="114000"/>
              </a:lnSpc>
              <a:spcBef>
                <a:spcPts val="0"/>
              </a:spcBef>
              <a:spcAft>
                <a:spcPts val="0"/>
              </a:spcAft>
              <a:buClr>
                <a:srgbClr val="1D2D52"/>
              </a:buClr>
              <a:buSzPts val="2000"/>
              <a:buFont typeface="Arial"/>
              <a:buNone/>
            </a:pPr>
            <a:r>
              <a:rPr lang="en-US" sz="2000">
                <a:solidFill>
                  <a:schemeClr val="lt1"/>
                </a:solidFill>
                <a:latin typeface="Poppins SemiBold"/>
                <a:ea typeface="Poppins SemiBold"/>
                <a:cs typeface="Poppins SemiBold"/>
                <a:sym typeface="Poppins SemiBold"/>
              </a:rPr>
              <a:t>Feature-rich plan to meet the health needs of today's workforce.</a:t>
            </a:r>
            <a:endParaRPr sz="2000">
              <a:solidFill>
                <a:schemeClr val="lt1"/>
              </a:solidFill>
              <a:latin typeface="Poppins SemiBold"/>
              <a:ea typeface="Poppins SemiBold"/>
              <a:cs typeface="Poppins SemiBold"/>
              <a:sym typeface="Poppins SemiBold"/>
            </a:endParaRPr>
          </a:p>
        </p:txBody>
      </p:sp>
      <p:grpSp>
        <p:nvGrpSpPr>
          <p:cNvPr id="378" name="Google Shape;378;p18"/>
          <p:cNvGrpSpPr/>
          <p:nvPr/>
        </p:nvGrpSpPr>
        <p:grpSpPr>
          <a:xfrm>
            <a:off x="640087" y="548640"/>
            <a:ext cx="1828800" cy="682500"/>
            <a:chOff x="640087" y="524130"/>
            <a:chExt cx="1828800" cy="682500"/>
          </a:xfrm>
        </p:grpSpPr>
        <p:sp>
          <p:nvSpPr>
            <p:cNvPr id="379" name="Google Shape;379;p18"/>
            <p:cNvSpPr/>
            <p:nvPr/>
          </p:nvSpPr>
          <p:spPr>
            <a:xfrm>
              <a:off x="640087" y="524130"/>
              <a:ext cx="1828800" cy="682500"/>
            </a:xfrm>
            <a:prstGeom prst="roundRect">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E64B38"/>
                </a:solidFill>
                <a:latin typeface="Calibri"/>
                <a:ea typeface="Calibri"/>
                <a:cs typeface="Calibri"/>
                <a:sym typeface="Calibri"/>
              </a:endParaRPr>
            </a:p>
          </p:txBody>
        </p:sp>
        <p:sp>
          <p:nvSpPr>
            <p:cNvPr id="380" name="Google Shape;380;p18"/>
            <p:cNvSpPr txBox="1"/>
            <p:nvPr/>
          </p:nvSpPr>
          <p:spPr>
            <a:xfrm>
              <a:off x="854563" y="591030"/>
              <a:ext cx="1400100" cy="54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3200"/>
                <a:buFont typeface="Poppins"/>
                <a:buNone/>
              </a:pPr>
              <a:r>
                <a:rPr lang="en-US" sz="3200" b="1" i="0" u="none" strike="noStrike" cap="none">
                  <a:solidFill>
                    <a:srgbClr val="FFFFFF"/>
                  </a:solidFill>
                  <a:latin typeface="Poppins"/>
                  <a:ea typeface="Poppins"/>
                  <a:cs typeface="Poppins"/>
                  <a:sym typeface="Poppins"/>
                </a:rPr>
                <a:t>NEW!</a:t>
              </a:r>
              <a:endParaRPr/>
            </a:p>
          </p:txBody>
        </p:sp>
      </p:grpSp>
      <p:sp>
        <p:nvSpPr>
          <p:cNvPr id="2" name="Google Shape;357;p16">
            <a:extLst>
              <a:ext uri="{FF2B5EF4-FFF2-40B4-BE49-F238E27FC236}">
                <a16:creationId xmlns:a16="http://schemas.microsoft.com/office/drawing/2014/main" id="{3147521A-8C35-0527-5B85-8401BE6FCC32}"/>
              </a:ext>
            </a:extLst>
          </p:cNvPr>
          <p:cNvSpPr txBox="1"/>
          <p:nvPr/>
        </p:nvSpPr>
        <p:spPr>
          <a:xfrm>
            <a:off x="3301340" y="6309300"/>
            <a:ext cx="8563735" cy="373010"/>
          </a:xfrm>
          <a:prstGeom prst="rect">
            <a:avLst/>
          </a:prstGeom>
          <a:noFill/>
          <a:ln>
            <a:noFill/>
          </a:ln>
        </p:spPr>
        <p:txBody>
          <a:bodyPr spcFirstLastPara="1" wrap="square" lIns="91425" tIns="45700" rIns="91425" bIns="45700" anchor="b" anchorCtr="0">
            <a:spAutoFit/>
          </a:bodyPr>
          <a:lstStyle/>
          <a:p>
            <a:pPr algn="r">
              <a:lnSpc>
                <a:spcPct val="114000"/>
              </a:lnSpc>
              <a:buSzPts val="800"/>
            </a:pPr>
            <a:r>
              <a:rPr lang="en-US" sz="800" i="0" u="none" strike="noStrike" dirty="0">
                <a:solidFill>
                  <a:srgbClr val="000000"/>
                </a:solidFill>
                <a:latin typeface="Open Sans"/>
                <a:ea typeface="Open Sans"/>
                <a:cs typeface="Open Sans"/>
                <a:sym typeface="Open Sans"/>
              </a:rPr>
              <a:t>1</a:t>
            </a:r>
            <a:r>
              <a:rPr lang="en-US" sz="800" b="0" i="0" u="none" strike="noStrike" dirty="0">
                <a:solidFill>
                  <a:srgbClr val="000000"/>
                </a:solidFill>
                <a:latin typeface="Open Sans"/>
                <a:ea typeface="Open Sans"/>
                <a:cs typeface="Open Sans"/>
                <a:sym typeface="Open Sans"/>
              </a:rPr>
              <a:t>: United States only. </a:t>
            </a:r>
            <a:r>
              <a:rPr lang="en-US" sz="800" i="0" u="none" strike="noStrike" dirty="0">
                <a:solidFill>
                  <a:srgbClr val="000000"/>
                </a:solidFill>
                <a:latin typeface="Open Sans"/>
                <a:ea typeface="Open Sans"/>
                <a:cs typeface="Open Sans"/>
                <a:sym typeface="Open Sans"/>
              </a:rPr>
              <a:t>2</a:t>
            </a:r>
            <a:r>
              <a:rPr lang="en-US" sz="800" b="0" i="0" u="none" strike="noStrike" dirty="0">
                <a:solidFill>
                  <a:srgbClr val="000000"/>
                </a:solidFill>
                <a:latin typeface="Open Sans"/>
                <a:ea typeface="Open Sans"/>
                <a:cs typeface="Open Sans"/>
                <a:sym typeface="Open Sans"/>
              </a:rPr>
              <a:t>: United States, Canada. </a:t>
            </a:r>
            <a:r>
              <a:rPr lang="en-US" sz="800" i="0" u="none" strike="noStrike" dirty="0">
                <a:solidFill>
                  <a:srgbClr val="000000"/>
                </a:solidFill>
                <a:latin typeface="Open Sans"/>
                <a:ea typeface="Open Sans"/>
                <a:cs typeface="Open Sans"/>
                <a:sym typeface="Open Sans"/>
              </a:rPr>
              <a:t>3</a:t>
            </a:r>
            <a:r>
              <a:rPr lang="en-US" sz="800" b="0" i="0" u="none" strike="noStrike" dirty="0">
                <a:solidFill>
                  <a:srgbClr val="000000"/>
                </a:solidFill>
                <a:latin typeface="Open Sans"/>
                <a:ea typeface="Open Sans"/>
                <a:cs typeface="Open Sans"/>
                <a:sym typeface="Open Sans"/>
              </a:rPr>
              <a:t>: United States, Canada, Mexico, the Caribbean (excluding Cuba), the Bahamas and Bermuda. 4: Worldwide coverage to include any region with the exclusion of Antarctica and not prohibited by U.S. law or under certain U.S. travel advisories as long as the member has provided ten (10) day notice.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7"/>
          <p:cNvSpPr/>
          <p:nvPr/>
        </p:nvSpPr>
        <p:spPr>
          <a:xfrm rot="10800000" flipH="1">
            <a:off x="0" y="0"/>
            <a:ext cx="10972800" cy="2286000"/>
          </a:xfrm>
          <a:prstGeom prst="round1Rect">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9" name="Google Shape;389;p17"/>
          <p:cNvSpPr txBox="1"/>
          <p:nvPr/>
        </p:nvSpPr>
        <p:spPr>
          <a:xfrm>
            <a:off x="640080" y="2560320"/>
            <a:ext cx="3380400" cy="1371600"/>
          </a:xfrm>
          <a:prstGeom prst="rect">
            <a:avLst/>
          </a:prstGeom>
          <a:noFill/>
          <a:ln>
            <a:noFill/>
          </a:ln>
        </p:spPr>
        <p:txBody>
          <a:bodyPr spcFirstLastPara="1" wrap="square" lIns="91425" tIns="45700" rIns="0" bIns="45700" anchor="t" anchorCtr="0">
            <a:noAutofit/>
          </a:bodyPr>
          <a:lstStyle/>
          <a:p>
            <a:pPr marL="0" marR="0" lvl="0" indent="0" algn="l" rtl="0">
              <a:lnSpc>
                <a:spcPct val="100000"/>
              </a:lnSpc>
              <a:spcBef>
                <a:spcPts val="0"/>
              </a:spcBef>
              <a:spcAft>
                <a:spcPts val="0"/>
              </a:spcAft>
              <a:buNone/>
            </a:pPr>
            <a:r>
              <a:rPr lang="en-US" b="1" dirty="0">
                <a:solidFill>
                  <a:schemeClr val="dk1"/>
                </a:solidFill>
                <a:latin typeface="Poppins"/>
                <a:ea typeface="Poppins"/>
                <a:cs typeface="Poppins"/>
                <a:sym typeface="Poppins"/>
              </a:rPr>
              <a:t>Emergent Air Transport</a:t>
            </a:r>
            <a:r>
              <a:rPr lang="en-US" b="1" baseline="30000" dirty="0">
                <a:solidFill>
                  <a:schemeClr val="dk1"/>
                </a:solidFill>
                <a:latin typeface="Poppins"/>
                <a:ea typeface="Poppins"/>
                <a:cs typeface="Poppins"/>
                <a:sym typeface="Poppins"/>
              </a:rPr>
              <a:t>2</a:t>
            </a:r>
            <a:endParaRPr dirty="0">
              <a:solidFill>
                <a:schemeClr val="dk1"/>
              </a:solidFill>
            </a:endParaRPr>
          </a:p>
          <a:p>
            <a:pPr marL="0" marR="0" lvl="0" indent="0" algn="l" rtl="0">
              <a:lnSpc>
                <a:spcPct val="100000"/>
              </a:lnSpc>
              <a:spcBef>
                <a:spcPts val="400"/>
              </a:spcBef>
              <a:spcAft>
                <a:spcPts val="400"/>
              </a:spcAft>
              <a:buNone/>
            </a:pPr>
            <a:r>
              <a:rPr lang="en-US" sz="1200" dirty="0">
                <a:solidFill>
                  <a:srgbClr val="3A3838"/>
                </a:solidFill>
                <a:latin typeface="Open Sans"/>
                <a:ea typeface="Open Sans"/>
                <a:cs typeface="Open Sans"/>
                <a:sym typeface="Open Sans"/>
              </a:rPr>
              <a:t>Coverage for all providers in all 50 states and Canada for both emergent air transports from a scene and emergent interfacility.</a:t>
            </a:r>
          </a:p>
        </p:txBody>
      </p:sp>
      <p:sp>
        <p:nvSpPr>
          <p:cNvPr id="390" name="Google Shape;390;p17"/>
          <p:cNvSpPr txBox="1"/>
          <p:nvPr/>
        </p:nvSpPr>
        <p:spPr>
          <a:xfrm>
            <a:off x="642965" y="3821670"/>
            <a:ext cx="3380400" cy="1363500"/>
          </a:xfrm>
          <a:prstGeom prst="rect">
            <a:avLst/>
          </a:prstGeom>
          <a:noFill/>
          <a:ln>
            <a:noFill/>
          </a:ln>
        </p:spPr>
        <p:txBody>
          <a:bodyPr spcFirstLastPara="1" wrap="square" lIns="91425" tIns="45700" rIns="0" bIns="45700" anchor="t" anchorCtr="0">
            <a:noAutofit/>
          </a:bodyPr>
          <a:lstStyle/>
          <a:p>
            <a:pPr marL="0" marR="0" lvl="0" indent="0" algn="l" rtl="0">
              <a:lnSpc>
                <a:spcPct val="100000"/>
              </a:lnSpc>
              <a:spcBef>
                <a:spcPts val="0"/>
              </a:spcBef>
              <a:spcAft>
                <a:spcPts val="0"/>
              </a:spcAft>
              <a:buNone/>
            </a:pPr>
            <a:r>
              <a:rPr lang="en-US" b="1" dirty="0">
                <a:solidFill>
                  <a:schemeClr val="dk1"/>
                </a:solidFill>
                <a:latin typeface="Poppins"/>
                <a:ea typeface="Poppins"/>
                <a:cs typeface="Poppins"/>
                <a:sym typeface="Poppins"/>
              </a:rPr>
              <a:t>Repatriation</a:t>
            </a:r>
            <a:r>
              <a:rPr lang="en-US" b="1" baseline="30000" dirty="0">
                <a:solidFill>
                  <a:schemeClr val="dk1"/>
                </a:solidFill>
                <a:latin typeface="Poppins"/>
                <a:ea typeface="Poppins"/>
                <a:cs typeface="Poppins"/>
                <a:sym typeface="Poppins"/>
              </a:rPr>
              <a:t>3</a:t>
            </a:r>
            <a:endParaRPr sz="600" b="1" dirty="0">
              <a:solidFill>
                <a:schemeClr val="dk1"/>
              </a:solidFill>
              <a:latin typeface="Poppins"/>
              <a:ea typeface="Poppins"/>
              <a:cs typeface="Poppins"/>
              <a:sym typeface="Poppins"/>
            </a:endParaRPr>
          </a:p>
          <a:p>
            <a:pPr marL="0" marR="0" lvl="0" indent="0" algn="l" rtl="0">
              <a:lnSpc>
                <a:spcPct val="100000"/>
              </a:lnSpc>
              <a:spcBef>
                <a:spcPts val="400"/>
              </a:spcBef>
              <a:spcAft>
                <a:spcPts val="400"/>
              </a:spcAft>
              <a:buNone/>
            </a:pPr>
            <a:r>
              <a:rPr lang="en-US" sz="1200" dirty="0">
                <a:solidFill>
                  <a:srgbClr val="3A3838"/>
                </a:solidFill>
                <a:latin typeface="Open Sans"/>
                <a:ea typeface="Open Sans"/>
                <a:cs typeface="Open Sans"/>
                <a:sym typeface="Open Sans"/>
              </a:rPr>
              <a:t>If the member expected to be hospitalized for an extended period more than 100 miles from home, MASA can arrange for a transport back to a hospital closer to home.</a:t>
            </a:r>
          </a:p>
        </p:txBody>
      </p:sp>
      <p:sp>
        <p:nvSpPr>
          <p:cNvPr id="391" name="Google Shape;391;p17"/>
          <p:cNvSpPr txBox="1"/>
          <p:nvPr/>
        </p:nvSpPr>
        <p:spPr>
          <a:xfrm>
            <a:off x="642965" y="5074920"/>
            <a:ext cx="3380400" cy="1371600"/>
          </a:xfrm>
          <a:prstGeom prst="rect">
            <a:avLst/>
          </a:prstGeom>
          <a:noFill/>
          <a:ln>
            <a:noFill/>
          </a:ln>
        </p:spPr>
        <p:txBody>
          <a:bodyPr spcFirstLastPara="1" wrap="square" lIns="91425" tIns="45700" rIns="0" bIns="45700" anchor="t" anchorCtr="0">
            <a:noAutofit/>
          </a:bodyPr>
          <a:lstStyle/>
          <a:p>
            <a:r>
              <a:rPr lang="en-US" b="1" dirty="0">
                <a:solidFill>
                  <a:schemeClr val="dk1"/>
                </a:solidFill>
                <a:latin typeface="Poppins"/>
                <a:ea typeface="Poppins"/>
                <a:cs typeface="Poppins"/>
                <a:sym typeface="Poppins"/>
              </a:rPr>
              <a:t>Sick While Away from Home Expense Protection</a:t>
            </a:r>
            <a:r>
              <a:rPr lang="en-US" b="1" baseline="30000" dirty="0">
                <a:solidFill>
                  <a:schemeClr val="dk1"/>
                </a:solidFill>
                <a:latin typeface="Poppins"/>
                <a:ea typeface="Poppins"/>
                <a:cs typeface="Poppins"/>
                <a:sym typeface="Poppins"/>
              </a:rPr>
              <a:t>4</a:t>
            </a:r>
          </a:p>
          <a:p>
            <a:pPr marL="0" marR="0" lvl="0" indent="0" algn="l" rtl="0">
              <a:lnSpc>
                <a:spcPct val="100000"/>
              </a:lnSpc>
              <a:spcBef>
                <a:spcPts val="400"/>
              </a:spcBef>
              <a:spcAft>
                <a:spcPts val="400"/>
              </a:spcAft>
              <a:buClr>
                <a:srgbClr val="3A3838"/>
              </a:buClr>
              <a:buSzPts val="1200"/>
              <a:buFont typeface="Arial"/>
              <a:buNone/>
            </a:pPr>
            <a:r>
              <a:rPr lang="en-US" sz="1100" b="0" i="0" u="none" strike="noStrike" cap="none" dirty="0">
                <a:solidFill>
                  <a:srgbClr val="3A3838"/>
                </a:solidFill>
                <a:latin typeface="Open Sans"/>
                <a:ea typeface="Open Sans"/>
                <a:cs typeface="Open Sans"/>
                <a:sym typeface="Open Sans"/>
              </a:rPr>
              <a:t>Protection of up to $5,000 per year of expenses related to a covered emergency while traveling</a:t>
            </a:r>
            <a:r>
              <a:rPr lang="en-US" sz="1100" dirty="0">
                <a:solidFill>
                  <a:srgbClr val="3A3838"/>
                </a:solidFill>
                <a:latin typeface="Open Sans"/>
                <a:ea typeface="Open Sans"/>
                <a:cs typeface="Open Sans"/>
                <a:sym typeface="Open Sans"/>
              </a:rPr>
              <a:t>.</a:t>
            </a:r>
            <a:endParaRPr lang="en-US" sz="1100" b="0" i="0" u="none" strike="noStrike" cap="none" dirty="0">
              <a:solidFill>
                <a:srgbClr val="3A3838"/>
              </a:solidFill>
              <a:latin typeface="Open Sans"/>
              <a:ea typeface="Open Sans"/>
              <a:cs typeface="Open Sans"/>
              <a:sym typeface="Open Sans"/>
            </a:endParaRPr>
          </a:p>
        </p:txBody>
      </p:sp>
      <p:sp>
        <p:nvSpPr>
          <p:cNvPr id="392" name="Google Shape;392;p17"/>
          <p:cNvSpPr txBox="1"/>
          <p:nvPr/>
        </p:nvSpPr>
        <p:spPr>
          <a:xfrm>
            <a:off x="8046722" y="3821670"/>
            <a:ext cx="3657600" cy="1363500"/>
          </a:xfrm>
          <a:prstGeom prst="rect">
            <a:avLst/>
          </a:prstGeom>
          <a:noFill/>
          <a:ln>
            <a:noFill/>
          </a:ln>
        </p:spPr>
        <p:txBody>
          <a:bodyPr spcFirstLastPara="1" wrap="square" lIns="91425" tIns="45700" rIns="0" bIns="45700" anchor="t" anchorCtr="0">
            <a:noAutofit/>
          </a:bodyPr>
          <a:lstStyle/>
          <a:p>
            <a:pPr marL="0" marR="0" lvl="0" indent="0" algn="l" rtl="0">
              <a:lnSpc>
                <a:spcPct val="100000"/>
              </a:lnSpc>
              <a:spcBef>
                <a:spcPts val="0"/>
              </a:spcBef>
              <a:spcAft>
                <a:spcPts val="0"/>
              </a:spcAft>
              <a:buNone/>
            </a:pPr>
            <a:r>
              <a:rPr lang="en-US" b="1" dirty="0">
                <a:solidFill>
                  <a:schemeClr val="dk1"/>
                </a:solidFill>
                <a:latin typeface="Poppins"/>
                <a:ea typeface="Poppins"/>
                <a:cs typeface="Poppins"/>
                <a:sym typeface="Poppins"/>
              </a:rPr>
              <a:t>Minor Return</a:t>
            </a:r>
            <a:r>
              <a:rPr lang="en-US" b="1" baseline="30000" dirty="0">
                <a:solidFill>
                  <a:schemeClr val="dk1"/>
                </a:solidFill>
                <a:latin typeface="Poppins"/>
                <a:ea typeface="Poppins"/>
                <a:cs typeface="Poppins"/>
                <a:sym typeface="Poppins"/>
              </a:rPr>
              <a:t>3</a:t>
            </a:r>
            <a:endParaRPr dirty="0">
              <a:solidFill>
                <a:schemeClr val="dk1"/>
              </a:solidFill>
            </a:endParaRPr>
          </a:p>
          <a:p>
            <a:pPr marL="0" marR="0" lvl="0" indent="0" algn="l" rtl="0">
              <a:lnSpc>
                <a:spcPct val="100000"/>
              </a:lnSpc>
              <a:spcBef>
                <a:spcPts val="400"/>
              </a:spcBef>
              <a:spcAft>
                <a:spcPts val="400"/>
              </a:spcAft>
              <a:buClr>
                <a:srgbClr val="3A3838"/>
              </a:buClr>
              <a:buSzPts val="1200"/>
              <a:buFont typeface="Arial"/>
              <a:buNone/>
            </a:pPr>
            <a:r>
              <a:rPr lang="en-US" sz="1200" b="0" i="0" u="none" strike="noStrike" cap="none" dirty="0">
                <a:solidFill>
                  <a:srgbClr val="3A3838"/>
                </a:solidFill>
                <a:latin typeface="Open Sans"/>
                <a:ea typeface="Open Sans"/>
                <a:cs typeface="Open Sans"/>
                <a:sym typeface="Open Sans"/>
              </a:rPr>
              <a:t>If a minor is left unattended while traveling due to illness or injury of a member, MASA will arrange for transport to a guardian.</a:t>
            </a:r>
          </a:p>
        </p:txBody>
      </p:sp>
      <p:sp>
        <p:nvSpPr>
          <p:cNvPr id="393" name="Google Shape;393;p17"/>
          <p:cNvSpPr txBox="1"/>
          <p:nvPr/>
        </p:nvSpPr>
        <p:spPr>
          <a:xfrm>
            <a:off x="4343345" y="2560320"/>
            <a:ext cx="3383400" cy="1371600"/>
          </a:xfrm>
          <a:prstGeom prst="rect">
            <a:avLst/>
          </a:prstGeom>
          <a:noFill/>
          <a:ln>
            <a:noFill/>
          </a:ln>
        </p:spPr>
        <p:txBody>
          <a:bodyPr spcFirstLastPara="1" wrap="square" lIns="91425" tIns="45700" rIns="0" bIns="45700" anchor="t" anchorCtr="0">
            <a:noAutofit/>
          </a:bodyPr>
          <a:lstStyle/>
          <a:p>
            <a:pPr marL="0" marR="0" lvl="0" indent="0" algn="l" rtl="0">
              <a:lnSpc>
                <a:spcPct val="100000"/>
              </a:lnSpc>
              <a:spcBef>
                <a:spcPts val="0"/>
              </a:spcBef>
              <a:spcAft>
                <a:spcPts val="0"/>
              </a:spcAft>
              <a:buNone/>
            </a:pPr>
            <a:r>
              <a:rPr lang="en-US" b="1" dirty="0">
                <a:solidFill>
                  <a:schemeClr val="dk1"/>
                </a:solidFill>
                <a:latin typeface="Poppins"/>
                <a:ea typeface="Poppins"/>
                <a:cs typeface="Poppins"/>
                <a:sym typeface="Poppins"/>
              </a:rPr>
              <a:t>Emergent Ground Transport</a:t>
            </a:r>
            <a:r>
              <a:rPr lang="en-US" b="1" baseline="30000" dirty="0">
                <a:solidFill>
                  <a:schemeClr val="dk1"/>
                </a:solidFill>
                <a:latin typeface="Poppins"/>
                <a:ea typeface="Poppins"/>
                <a:cs typeface="Poppins"/>
                <a:sym typeface="Poppins"/>
              </a:rPr>
              <a:t>2</a:t>
            </a:r>
            <a:endParaRPr sz="600" b="1" dirty="0">
              <a:solidFill>
                <a:schemeClr val="dk1"/>
              </a:solidFill>
              <a:latin typeface="Poppins"/>
              <a:ea typeface="Poppins"/>
              <a:cs typeface="Poppins"/>
              <a:sym typeface="Poppins"/>
            </a:endParaRPr>
          </a:p>
          <a:p>
            <a:pPr marL="0" marR="0" lvl="0" indent="0" algn="l" rtl="0">
              <a:lnSpc>
                <a:spcPct val="100000"/>
              </a:lnSpc>
              <a:spcBef>
                <a:spcPts val="400"/>
              </a:spcBef>
              <a:spcAft>
                <a:spcPts val="400"/>
              </a:spcAft>
              <a:buNone/>
            </a:pPr>
            <a:r>
              <a:rPr lang="en-US" sz="1200" dirty="0">
                <a:solidFill>
                  <a:srgbClr val="3A3838"/>
                </a:solidFill>
                <a:latin typeface="Open Sans"/>
                <a:ea typeface="Open Sans"/>
                <a:cs typeface="Open Sans"/>
                <a:sym typeface="Open Sans"/>
              </a:rPr>
              <a:t>Transports by all providers in all 50 states and Canada are covered.</a:t>
            </a:r>
            <a:endParaRPr lang="en-US" sz="1200" dirty="0"/>
          </a:p>
        </p:txBody>
      </p:sp>
      <p:sp>
        <p:nvSpPr>
          <p:cNvPr id="394" name="Google Shape;394;p17"/>
          <p:cNvSpPr txBox="1"/>
          <p:nvPr/>
        </p:nvSpPr>
        <p:spPr>
          <a:xfrm>
            <a:off x="4343345" y="3821670"/>
            <a:ext cx="3383400" cy="1363500"/>
          </a:xfrm>
          <a:prstGeom prst="rect">
            <a:avLst/>
          </a:prstGeom>
          <a:noFill/>
          <a:ln>
            <a:noFill/>
          </a:ln>
        </p:spPr>
        <p:txBody>
          <a:bodyPr spcFirstLastPara="1" wrap="square" lIns="91425" tIns="45700" rIns="0" bIns="45700" anchor="t" anchorCtr="0">
            <a:noAutofit/>
          </a:bodyPr>
          <a:lstStyle/>
          <a:p>
            <a:pPr marL="0" marR="0" lvl="0" indent="0" algn="l" rtl="0">
              <a:lnSpc>
                <a:spcPct val="100000"/>
              </a:lnSpc>
              <a:spcBef>
                <a:spcPts val="0"/>
              </a:spcBef>
              <a:spcAft>
                <a:spcPts val="0"/>
              </a:spcAft>
              <a:buNone/>
            </a:pPr>
            <a:r>
              <a:rPr lang="en-US" b="1" dirty="0">
                <a:solidFill>
                  <a:schemeClr val="dk1"/>
                </a:solidFill>
                <a:latin typeface="Poppins"/>
                <a:ea typeface="Poppins"/>
                <a:cs typeface="Poppins"/>
                <a:sym typeface="Poppins"/>
              </a:rPr>
              <a:t>Pet Return</a:t>
            </a:r>
            <a:r>
              <a:rPr lang="en-US" b="1" baseline="30000" dirty="0">
                <a:solidFill>
                  <a:schemeClr val="dk1"/>
                </a:solidFill>
                <a:latin typeface="Poppins"/>
                <a:ea typeface="Poppins"/>
                <a:cs typeface="Poppins"/>
                <a:sym typeface="Poppins"/>
              </a:rPr>
              <a:t>3</a:t>
            </a:r>
            <a:endParaRPr b="1" dirty="0">
              <a:solidFill>
                <a:schemeClr val="dk1"/>
              </a:solidFill>
              <a:latin typeface="Poppins"/>
              <a:ea typeface="Poppins"/>
              <a:cs typeface="Poppins"/>
              <a:sym typeface="Poppins"/>
            </a:endParaRPr>
          </a:p>
          <a:p>
            <a:pPr marL="0" marR="0" lvl="0" indent="0" algn="l" rtl="0">
              <a:lnSpc>
                <a:spcPct val="100000"/>
              </a:lnSpc>
              <a:spcBef>
                <a:spcPts val="400"/>
              </a:spcBef>
              <a:spcAft>
                <a:spcPts val="400"/>
              </a:spcAft>
              <a:buNone/>
            </a:pPr>
            <a:r>
              <a:rPr lang="en-US" sz="1200" dirty="0">
                <a:solidFill>
                  <a:srgbClr val="3A3838"/>
                </a:solidFill>
                <a:latin typeface="Open Sans"/>
                <a:ea typeface="Open Sans"/>
                <a:cs typeface="Open Sans"/>
                <a:sym typeface="Open Sans"/>
              </a:rPr>
              <a:t>MASA can arrange to transport domestic pets back to the closest commercial airport to member’s primary address.</a:t>
            </a:r>
            <a:endParaRPr sz="1200" dirty="0"/>
          </a:p>
        </p:txBody>
      </p:sp>
      <p:sp>
        <p:nvSpPr>
          <p:cNvPr id="395" name="Google Shape;395;p17"/>
          <p:cNvSpPr txBox="1"/>
          <p:nvPr/>
        </p:nvSpPr>
        <p:spPr>
          <a:xfrm>
            <a:off x="4343345" y="5074920"/>
            <a:ext cx="3383400" cy="1371600"/>
          </a:xfrm>
          <a:prstGeom prst="rect">
            <a:avLst/>
          </a:prstGeom>
          <a:noFill/>
          <a:ln>
            <a:noFill/>
          </a:ln>
        </p:spPr>
        <p:txBody>
          <a:bodyPr spcFirstLastPara="1" wrap="square" lIns="91425" tIns="45700" rIns="0" bIns="45700" anchor="t" anchorCtr="0">
            <a:noAutofit/>
          </a:bodyPr>
          <a:lstStyle/>
          <a:p>
            <a:pPr marL="0" marR="0" lvl="0" indent="0" algn="l" rtl="0">
              <a:lnSpc>
                <a:spcPct val="100000"/>
              </a:lnSpc>
              <a:spcBef>
                <a:spcPts val="0"/>
              </a:spcBef>
              <a:spcAft>
                <a:spcPts val="0"/>
              </a:spcAft>
              <a:buNone/>
            </a:pPr>
            <a:r>
              <a:rPr lang="en-US" b="1" dirty="0">
                <a:solidFill>
                  <a:schemeClr val="dk1"/>
                </a:solidFill>
                <a:latin typeface="Poppins"/>
                <a:ea typeface="Poppins"/>
                <a:cs typeface="Poppins"/>
                <a:sym typeface="Poppins"/>
              </a:rPr>
              <a:t>Post-Admission Continued Care Transportation Coverage</a:t>
            </a:r>
            <a:r>
              <a:rPr lang="en-US" b="1" baseline="30000" dirty="0">
                <a:solidFill>
                  <a:schemeClr val="dk1"/>
                </a:solidFill>
                <a:latin typeface="Poppins"/>
                <a:ea typeface="Poppins"/>
                <a:cs typeface="Poppins"/>
                <a:sym typeface="Poppins"/>
              </a:rPr>
              <a:t>1</a:t>
            </a:r>
            <a:endParaRPr lang="en-US" b="1" dirty="0">
              <a:solidFill>
                <a:schemeClr val="dk1"/>
              </a:solidFill>
              <a:latin typeface="Poppins"/>
              <a:ea typeface="Poppins"/>
              <a:cs typeface="Poppins"/>
              <a:sym typeface="Poppins"/>
            </a:endParaRPr>
          </a:p>
          <a:p>
            <a:pPr marL="0" marR="0" lvl="0" indent="0" algn="l" rtl="0">
              <a:lnSpc>
                <a:spcPct val="100000"/>
              </a:lnSpc>
              <a:spcBef>
                <a:spcPts val="400"/>
              </a:spcBef>
              <a:spcAft>
                <a:spcPts val="400"/>
              </a:spcAft>
              <a:buNone/>
            </a:pPr>
            <a:r>
              <a:rPr lang="en-US" sz="1200" dirty="0">
                <a:solidFill>
                  <a:srgbClr val="3A3838"/>
                </a:solidFill>
                <a:latin typeface="Open Sans"/>
                <a:ea typeface="Open Sans"/>
                <a:cs typeface="Open Sans"/>
                <a:sym typeface="Open Sans"/>
              </a:rPr>
              <a:t>Expense assistance for non-emergent transportation from the hospital to rehab, skilled nursing, long-term care, or back home.</a:t>
            </a:r>
            <a:endParaRPr lang="en-US" sz="1200" dirty="0"/>
          </a:p>
        </p:txBody>
      </p:sp>
      <p:sp>
        <p:nvSpPr>
          <p:cNvPr id="396" name="Google Shape;396;p17"/>
          <p:cNvSpPr txBox="1"/>
          <p:nvPr/>
        </p:nvSpPr>
        <p:spPr>
          <a:xfrm>
            <a:off x="8046720" y="2560320"/>
            <a:ext cx="3657600" cy="1371600"/>
          </a:xfrm>
          <a:prstGeom prst="rect">
            <a:avLst/>
          </a:prstGeom>
          <a:noFill/>
          <a:ln>
            <a:noFill/>
          </a:ln>
        </p:spPr>
        <p:txBody>
          <a:bodyPr spcFirstLastPara="1" wrap="square" lIns="91425" tIns="45700" rIns="0" bIns="45700" anchor="t" anchorCtr="0">
            <a:noAutofit/>
          </a:bodyPr>
          <a:lstStyle/>
          <a:p>
            <a:pPr marL="0" marR="0" lvl="0" indent="0" algn="l" rtl="0">
              <a:lnSpc>
                <a:spcPct val="100000"/>
              </a:lnSpc>
              <a:spcBef>
                <a:spcPts val="0"/>
              </a:spcBef>
              <a:spcAft>
                <a:spcPts val="0"/>
              </a:spcAft>
              <a:buNone/>
            </a:pPr>
            <a:r>
              <a:rPr lang="en-US" b="1" dirty="0">
                <a:solidFill>
                  <a:schemeClr val="dk1"/>
                </a:solidFill>
                <a:latin typeface="Poppins"/>
                <a:ea typeface="Poppins"/>
                <a:cs typeface="Poppins"/>
                <a:sym typeface="Poppins"/>
              </a:rPr>
              <a:t>Non-Emergent Hospital to Hospital</a:t>
            </a:r>
            <a:r>
              <a:rPr lang="en-US" b="1" baseline="30000" dirty="0">
                <a:solidFill>
                  <a:schemeClr val="dk1"/>
                </a:solidFill>
                <a:latin typeface="Poppins"/>
                <a:ea typeface="Poppins"/>
                <a:cs typeface="Poppins"/>
                <a:sym typeface="Poppins"/>
              </a:rPr>
              <a:t>2</a:t>
            </a:r>
            <a:endParaRPr lang="en-US" dirty="0">
              <a:solidFill>
                <a:schemeClr val="dk1"/>
              </a:solidFill>
            </a:endParaRPr>
          </a:p>
          <a:p>
            <a:pPr marL="0" marR="0" lvl="0" indent="0" algn="l" rtl="0">
              <a:lnSpc>
                <a:spcPct val="100000"/>
              </a:lnSpc>
              <a:spcBef>
                <a:spcPts val="400"/>
              </a:spcBef>
              <a:spcAft>
                <a:spcPts val="400"/>
              </a:spcAft>
              <a:buNone/>
            </a:pPr>
            <a:r>
              <a:rPr lang="en-US" sz="1200" dirty="0">
                <a:solidFill>
                  <a:srgbClr val="3A3838"/>
                </a:solidFill>
                <a:latin typeface="Open Sans"/>
                <a:ea typeface="Open Sans"/>
                <a:cs typeface="Open Sans"/>
                <a:sym typeface="Open Sans"/>
              </a:rPr>
              <a:t>If the member needs to be transported to another hospital for higher level of care that is not immediately life-threatening, MASA arranges the transport. </a:t>
            </a:r>
          </a:p>
        </p:txBody>
      </p:sp>
      <p:sp>
        <p:nvSpPr>
          <p:cNvPr id="2" name="Google Shape;357;p16">
            <a:extLst>
              <a:ext uri="{FF2B5EF4-FFF2-40B4-BE49-F238E27FC236}">
                <a16:creationId xmlns:a16="http://schemas.microsoft.com/office/drawing/2014/main" id="{A7875DE8-27A6-E1A7-69FE-E701E2CDA2D1}"/>
              </a:ext>
            </a:extLst>
          </p:cNvPr>
          <p:cNvSpPr txBox="1"/>
          <p:nvPr/>
        </p:nvSpPr>
        <p:spPr>
          <a:xfrm>
            <a:off x="3301340" y="6309300"/>
            <a:ext cx="8563735" cy="373010"/>
          </a:xfrm>
          <a:prstGeom prst="rect">
            <a:avLst/>
          </a:prstGeom>
          <a:noFill/>
          <a:ln>
            <a:noFill/>
          </a:ln>
        </p:spPr>
        <p:txBody>
          <a:bodyPr spcFirstLastPara="1" wrap="square" lIns="91425" tIns="45700" rIns="91425" bIns="45700" anchor="b" anchorCtr="0">
            <a:spAutoFit/>
          </a:bodyPr>
          <a:lstStyle/>
          <a:p>
            <a:pPr algn="r">
              <a:lnSpc>
                <a:spcPct val="114000"/>
              </a:lnSpc>
              <a:buSzPts val="800"/>
            </a:pPr>
            <a:r>
              <a:rPr lang="en-US" sz="800" i="0" u="none" strike="noStrike" dirty="0">
                <a:solidFill>
                  <a:srgbClr val="000000"/>
                </a:solidFill>
                <a:latin typeface="Open Sans"/>
                <a:ea typeface="Open Sans"/>
                <a:cs typeface="Open Sans"/>
                <a:sym typeface="Open Sans"/>
              </a:rPr>
              <a:t>1</a:t>
            </a:r>
            <a:r>
              <a:rPr lang="en-US" sz="800" b="0" i="0" u="none" strike="noStrike" dirty="0">
                <a:solidFill>
                  <a:srgbClr val="000000"/>
                </a:solidFill>
                <a:latin typeface="Open Sans"/>
                <a:ea typeface="Open Sans"/>
                <a:cs typeface="Open Sans"/>
                <a:sym typeface="Open Sans"/>
              </a:rPr>
              <a:t>: United States only. </a:t>
            </a:r>
            <a:r>
              <a:rPr lang="en-US" sz="800" i="0" u="none" strike="noStrike" dirty="0">
                <a:solidFill>
                  <a:srgbClr val="000000"/>
                </a:solidFill>
                <a:latin typeface="Open Sans"/>
                <a:ea typeface="Open Sans"/>
                <a:cs typeface="Open Sans"/>
                <a:sym typeface="Open Sans"/>
              </a:rPr>
              <a:t>2</a:t>
            </a:r>
            <a:r>
              <a:rPr lang="en-US" sz="800" b="0" i="0" u="none" strike="noStrike" dirty="0">
                <a:solidFill>
                  <a:srgbClr val="000000"/>
                </a:solidFill>
                <a:latin typeface="Open Sans"/>
                <a:ea typeface="Open Sans"/>
                <a:cs typeface="Open Sans"/>
                <a:sym typeface="Open Sans"/>
              </a:rPr>
              <a:t>: United States, Canada. </a:t>
            </a:r>
            <a:r>
              <a:rPr lang="en-US" sz="800" i="0" u="none" strike="noStrike" dirty="0">
                <a:solidFill>
                  <a:srgbClr val="000000"/>
                </a:solidFill>
                <a:latin typeface="Open Sans"/>
                <a:ea typeface="Open Sans"/>
                <a:cs typeface="Open Sans"/>
                <a:sym typeface="Open Sans"/>
              </a:rPr>
              <a:t>3</a:t>
            </a:r>
            <a:r>
              <a:rPr lang="en-US" sz="800" b="0" i="0" u="none" strike="noStrike" dirty="0">
                <a:solidFill>
                  <a:srgbClr val="000000"/>
                </a:solidFill>
                <a:latin typeface="Open Sans"/>
                <a:ea typeface="Open Sans"/>
                <a:cs typeface="Open Sans"/>
                <a:sym typeface="Open Sans"/>
              </a:rPr>
              <a:t>: United States, Canada, Mexico, the Caribbean (excluding Cuba), the Bahamas and Bermuda. 4: Worldwide coverage to include any region with the exclusion of Antarctica and not prohibited by U.S. law or under certain U.S. travel advisories as long as the member has provided ten (10) day notice.</a:t>
            </a:r>
          </a:p>
        </p:txBody>
      </p:sp>
      <p:sp>
        <p:nvSpPr>
          <p:cNvPr id="3" name="Google Shape;370;p18">
            <a:extLst>
              <a:ext uri="{FF2B5EF4-FFF2-40B4-BE49-F238E27FC236}">
                <a16:creationId xmlns:a16="http://schemas.microsoft.com/office/drawing/2014/main" id="{8A8CD0CD-3100-CF01-2A43-3CC7AD8D15CE}"/>
              </a:ext>
            </a:extLst>
          </p:cNvPr>
          <p:cNvSpPr txBox="1"/>
          <p:nvPr/>
        </p:nvSpPr>
        <p:spPr>
          <a:xfrm>
            <a:off x="2651750" y="548640"/>
            <a:ext cx="8321100" cy="731400"/>
          </a:xfrm>
          <a:prstGeom prst="rect">
            <a:avLst/>
          </a:prstGeom>
          <a:noFill/>
          <a:ln>
            <a:noFill/>
          </a:ln>
        </p:spPr>
        <p:txBody>
          <a:bodyPr spcFirstLastPara="1" wrap="square" lIns="91425" tIns="45700" rIns="0" bIns="45700" anchor="t" anchorCtr="0">
            <a:noAutofit/>
          </a:bodyPr>
          <a:lstStyle/>
          <a:p>
            <a:pPr marL="0" marR="0" lvl="0" indent="0" algn="l" rtl="0">
              <a:lnSpc>
                <a:spcPct val="100000"/>
              </a:lnSpc>
              <a:spcBef>
                <a:spcPts val="0"/>
              </a:spcBef>
              <a:spcAft>
                <a:spcPts val="0"/>
              </a:spcAft>
              <a:buClr>
                <a:srgbClr val="C00000"/>
              </a:buClr>
              <a:buSzPts val="3600"/>
              <a:buFont typeface="Poppins"/>
              <a:buNone/>
            </a:pPr>
            <a:r>
              <a:rPr lang="en-US" sz="4400" b="1">
                <a:solidFill>
                  <a:schemeClr val="lt1"/>
                </a:solidFill>
                <a:latin typeface="Poppins"/>
                <a:ea typeface="Poppins"/>
                <a:cs typeface="Poppins"/>
                <a:sym typeface="Poppins"/>
              </a:rPr>
              <a:t>Emergent Premier Plan</a:t>
            </a:r>
            <a:endParaRPr sz="4400" b="1">
              <a:solidFill>
                <a:schemeClr val="lt1"/>
              </a:solidFill>
              <a:latin typeface="Poppins"/>
              <a:ea typeface="Poppins"/>
              <a:cs typeface="Poppins"/>
              <a:sym typeface="Poppins"/>
            </a:endParaRPr>
          </a:p>
        </p:txBody>
      </p:sp>
      <p:sp>
        <p:nvSpPr>
          <p:cNvPr id="4" name="Google Shape;376;p18">
            <a:extLst>
              <a:ext uri="{FF2B5EF4-FFF2-40B4-BE49-F238E27FC236}">
                <a16:creationId xmlns:a16="http://schemas.microsoft.com/office/drawing/2014/main" id="{2821C04E-3EA7-FBDF-55BE-49181D10C8B7}"/>
              </a:ext>
            </a:extLst>
          </p:cNvPr>
          <p:cNvSpPr/>
          <p:nvPr/>
        </p:nvSpPr>
        <p:spPr>
          <a:xfrm>
            <a:off x="640075" y="1463050"/>
            <a:ext cx="10332900" cy="548700"/>
          </a:xfrm>
          <a:prstGeom prst="rect">
            <a:avLst/>
          </a:prstGeom>
          <a:noFill/>
          <a:ln>
            <a:noFill/>
          </a:ln>
        </p:spPr>
        <p:txBody>
          <a:bodyPr spcFirstLastPara="1" wrap="square" lIns="91425" tIns="45700" rIns="91425" bIns="45700" anchor="t" anchorCtr="0">
            <a:noAutofit/>
          </a:bodyPr>
          <a:lstStyle/>
          <a:p>
            <a:pPr marL="0" marR="0" lvl="0" indent="0" algn="l" rtl="0">
              <a:lnSpc>
                <a:spcPct val="114000"/>
              </a:lnSpc>
              <a:spcBef>
                <a:spcPts val="0"/>
              </a:spcBef>
              <a:spcAft>
                <a:spcPts val="0"/>
              </a:spcAft>
              <a:buClr>
                <a:srgbClr val="1D2D52"/>
              </a:buClr>
              <a:buSzPts val="2000"/>
              <a:buFont typeface="Arial"/>
              <a:buNone/>
            </a:pPr>
            <a:r>
              <a:rPr lang="en-US" sz="2000">
                <a:solidFill>
                  <a:schemeClr val="lt1"/>
                </a:solidFill>
                <a:latin typeface="Poppins SemiBold"/>
                <a:ea typeface="Poppins SemiBold"/>
                <a:cs typeface="Poppins SemiBold"/>
                <a:sym typeface="Poppins SemiBold"/>
              </a:rPr>
              <a:t>Feature-rich plan to meet the health needs of today's workforce.</a:t>
            </a:r>
            <a:endParaRPr sz="2000">
              <a:solidFill>
                <a:schemeClr val="lt1"/>
              </a:solidFill>
              <a:latin typeface="Poppins SemiBold"/>
              <a:ea typeface="Poppins SemiBold"/>
              <a:cs typeface="Poppins SemiBold"/>
              <a:sym typeface="Poppins SemiBold"/>
            </a:endParaRPr>
          </a:p>
        </p:txBody>
      </p:sp>
      <p:grpSp>
        <p:nvGrpSpPr>
          <p:cNvPr id="5" name="Google Shape;378;p18">
            <a:extLst>
              <a:ext uri="{FF2B5EF4-FFF2-40B4-BE49-F238E27FC236}">
                <a16:creationId xmlns:a16="http://schemas.microsoft.com/office/drawing/2014/main" id="{E11356A4-7911-90D2-5E7E-B0CC5A1F9F1C}"/>
              </a:ext>
            </a:extLst>
          </p:cNvPr>
          <p:cNvGrpSpPr/>
          <p:nvPr/>
        </p:nvGrpSpPr>
        <p:grpSpPr>
          <a:xfrm>
            <a:off x="640087" y="548640"/>
            <a:ext cx="1828800" cy="682500"/>
            <a:chOff x="640087" y="524130"/>
            <a:chExt cx="1828800" cy="682500"/>
          </a:xfrm>
        </p:grpSpPr>
        <p:sp>
          <p:nvSpPr>
            <p:cNvPr id="6" name="Google Shape;379;p18">
              <a:extLst>
                <a:ext uri="{FF2B5EF4-FFF2-40B4-BE49-F238E27FC236}">
                  <a16:creationId xmlns:a16="http://schemas.microsoft.com/office/drawing/2014/main" id="{83B47822-C4CF-78A3-C4E5-CD41D2412E90}"/>
                </a:ext>
              </a:extLst>
            </p:cNvPr>
            <p:cNvSpPr/>
            <p:nvPr/>
          </p:nvSpPr>
          <p:spPr>
            <a:xfrm>
              <a:off x="640087" y="524130"/>
              <a:ext cx="1828800" cy="682500"/>
            </a:xfrm>
            <a:prstGeom prst="roundRect">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E64B38"/>
                </a:solidFill>
                <a:latin typeface="Calibri"/>
                <a:ea typeface="Calibri"/>
                <a:cs typeface="Calibri"/>
                <a:sym typeface="Calibri"/>
              </a:endParaRPr>
            </a:p>
          </p:txBody>
        </p:sp>
        <p:sp>
          <p:nvSpPr>
            <p:cNvPr id="7" name="Google Shape;380;p18">
              <a:extLst>
                <a:ext uri="{FF2B5EF4-FFF2-40B4-BE49-F238E27FC236}">
                  <a16:creationId xmlns:a16="http://schemas.microsoft.com/office/drawing/2014/main" id="{1044286F-3FA5-CAB7-0D19-D58ED89AAAE0}"/>
                </a:ext>
              </a:extLst>
            </p:cNvPr>
            <p:cNvSpPr txBox="1"/>
            <p:nvPr/>
          </p:nvSpPr>
          <p:spPr>
            <a:xfrm>
              <a:off x="854563" y="591030"/>
              <a:ext cx="1400100" cy="54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3200"/>
                <a:buFont typeface="Poppins"/>
                <a:buNone/>
              </a:pPr>
              <a:r>
                <a:rPr lang="en-US" sz="3200" b="1" i="0" u="none" strike="noStrike" cap="none">
                  <a:solidFill>
                    <a:srgbClr val="FFFFFF"/>
                  </a:solidFill>
                  <a:latin typeface="Poppins"/>
                  <a:ea typeface="Poppins"/>
                  <a:cs typeface="Poppins"/>
                  <a:sym typeface="Poppins"/>
                </a:rPr>
                <a:t>NEW!</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7"/>
          <p:cNvSpPr/>
          <p:nvPr/>
        </p:nvSpPr>
        <p:spPr>
          <a:xfrm rot="10800000" flipH="1">
            <a:off x="0" y="0"/>
            <a:ext cx="10972800" cy="2286000"/>
          </a:xfrm>
          <a:prstGeom prst="round1Rect">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7" name="Google Shape;387;p17"/>
          <p:cNvSpPr txBox="1">
            <a:spLocks noGrp="1"/>
          </p:cNvSpPr>
          <p:nvPr>
            <p:ph type="body" idx="4294967295"/>
          </p:nvPr>
        </p:nvSpPr>
        <p:spPr>
          <a:xfrm>
            <a:off x="640074" y="1371600"/>
            <a:ext cx="9007164" cy="731838"/>
          </a:xfrm>
          <a:prstGeom prst="rect">
            <a:avLst/>
          </a:prstGeom>
          <a:noFill/>
          <a:ln>
            <a:noFill/>
          </a:ln>
        </p:spPr>
        <p:txBody>
          <a:bodyPr spcFirstLastPara="1" wrap="square" lIns="91425" tIns="45700" rIns="91425" bIns="45700" anchor="t" anchorCtr="0">
            <a:noAutofit/>
          </a:bodyPr>
          <a:lstStyle/>
          <a:p>
            <a:pPr marL="0" lvl="0" indent="0" algn="l" rtl="0">
              <a:lnSpc>
                <a:spcPct val="114000"/>
              </a:lnSpc>
              <a:spcBef>
                <a:spcPts val="0"/>
              </a:spcBef>
              <a:spcAft>
                <a:spcPts val="0"/>
              </a:spcAft>
              <a:buClr>
                <a:schemeClr val="lt1"/>
              </a:buClr>
              <a:buSzPts val="2200"/>
              <a:buNone/>
            </a:pPr>
            <a:r>
              <a:rPr lang="en-US" sz="2000" b="0" dirty="0">
                <a:solidFill>
                  <a:schemeClr val="lt1"/>
                </a:solidFill>
                <a:latin typeface="Poppins SemiBold"/>
                <a:ea typeface="Poppins SemiBold"/>
                <a:cs typeface="Poppins SemiBold"/>
                <a:sym typeface="Poppins SemiBold"/>
              </a:rPr>
              <a:t>A high-value plan for comprehensive coverage. </a:t>
            </a:r>
            <a:br>
              <a:rPr lang="en-US" sz="2000" b="0" dirty="0">
                <a:solidFill>
                  <a:schemeClr val="lt1"/>
                </a:solidFill>
                <a:latin typeface="Poppins SemiBold"/>
                <a:ea typeface="Poppins SemiBold"/>
                <a:cs typeface="Poppins SemiBold"/>
                <a:sym typeface="Poppins SemiBold"/>
              </a:rPr>
            </a:br>
            <a:r>
              <a:rPr lang="en-US" sz="2000" b="0" dirty="0">
                <a:solidFill>
                  <a:schemeClr val="lt1"/>
                </a:solidFill>
                <a:latin typeface="Poppins SemiBold"/>
                <a:ea typeface="Poppins SemiBold"/>
                <a:cs typeface="Poppins SemiBold"/>
                <a:sym typeface="Poppins SemiBold"/>
              </a:rPr>
              <a:t>Ideal for executive carveout packages.</a:t>
            </a:r>
            <a:endParaRPr sz="2000" b="0" dirty="0">
              <a:solidFill>
                <a:schemeClr val="lt1"/>
              </a:solidFill>
              <a:latin typeface="Poppins SemiBold"/>
              <a:ea typeface="Poppins SemiBold"/>
              <a:cs typeface="Poppins SemiBold"/>
              <a:sym typeface="Poppins SemiBold"/>
            </a:endParaRPr>
          </a:p>
        </p:txBody>
      </p:sp>
      <p:sp>
        <p:nvSpPr>
          <p:cNvPr id="388" name="Google Shape;388;p17"/>
          <p:cNvSpPr txBox="1"/>
          <p:nvPr/>
        </p:nvSpPr>
        <p:spPr>
          <a:xfrm>
            <a:off x="640074" y="548640"/>
            <a:ext cx="10332600" cy="73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D2D52"/>
              </a:buClr>
              <a:buSzPts val="3600"/>
              <a:buFont typeface="Poppins"/>
              <a:buNone/>
            </a:pPr>
            <a:r>
              <a:rPr lang="en-US" sz="4400" b="1" dirty="0">
                <a:solidFill>
                  <a:schemeClr val="lt1"/>
                </a:solidFill>
                <a:latin typeface="Poppins"/>
                <a:ea typeface="Poppins"/>
                <a:cs typeface="Poppins"/>
                <a:sym typeface="Poppins"/>
              </a:rPr>
              <a:t>Platinum Plan</a:t>
            </a:r>
            <a:endParaRPr sz="4400" dirty="0">
              <a:solidFill>
                <a:schemeClr val="lt1"/>
              </a:solidFill>
            </a:endParaRPr>
          </a:p>
        </p:txBody>
      </p:sp>
      <p:sp>
        <p:nvSpPr>
          <p:cNvPr id="389" name="Google Shape;389;p17"/>
          <p:cNvSpPr txBox="1"/>
          <p:nvPr/>
        </p:nvSpPr>
        <p:spPr>
          <a:xfrm>
            <a:off x="640080" y="2560320"/>
            <a:ext cx="3380400" cy="1371600"/>
          </a:xfrm>
          <a:prstGeom prst="rect">
            <a:avLst/>
          </a:prstGeom>
          <a:noFill/>
          <a:ln>
            <a:noFill/>
          </a:ln>
        </p:spPr>
        <p:txBody>
          <a:bodyPr spcFirstLastPara="1" wrap="square" lIns="91425" tIns="45700" rIns="0" bIns="45700" anchor="t" anchorCtr="0">
            <a:noAutofit/>
          </a:bodyPr>
          <a:lstStyle/>
          <a:p>
            <a:pPr marL="0" marR="0" lvl="0" indent="0" algn="l" rtl="0">
              <a:lnSpc>
                <a:spcPct val="100000"/>
              </a:lnSpc>
              <a:spcBef>
                <a:spcPts val="0"/>
              </a:spcBef>
              <a:spcAft>
                <a:spcPts val="0"/>
              </a:spcAft>
              <a:buNone/>
            </a:pPr>
            <a:r>
              <a:rPr lang="en-US" sz="1600" b="1" dirty="0">
                <a:solidFill>
                  <a:schemeClr val="dk1"/>
                </a:solidFill>
                <a:latin typeface="Poppins"/>
                <a:ea typeface="Poppins"/>
                <a:cs typeface="Poppins"/>
                <a:sym typeface="Poppins"/>
              </a:rPr>
              <a:t>All Emergent Plus Benefits</a:t>
            </a:r>
            <a:r>
              <a:rPr lang="en-US" sz="1600" b="1" baseline="30000" dirty="0">
                <a:solidFill>
                  <a:schemeClr val="dk1"/>
                </a:solidFill>
                <a:latin typeface="Poppins"/>
                <a:ea typeface="Poppins"/>
                <a:cs typeface="Poppins"/>
                <a:sym typeface="Poppins"/>
              </a:rPr>
              <a:t>2</a:t>
            </a:r>
            <a:endParaRPr sz="1600" dirty="0">
              <a:solidFill>
                <a:schemeClr val="dk1"/>
              </a:solidFill>
            </a:endParaRPr>
          </a:p>
          <a:p>
            <a:pPr marL="0" marR="0" lvl="0" indent="0" algn="l" rtl="0">
              <a:lnSpc>
                <a:spcPct val="100000"/>
              </a:lnSpc>
              <a:spcBef>
                <a:spcPts val="400"/>
              </a:spcBef>
              <a:spcAft>
                <a:spcPts val="400"/>
              </a:spcAft>
              <a:buNone/>
            </a:pPr>
            <a:r>
              <a:rPr lang="en-US" sz="1300" dirty="0">
                <a:solidFill>
                  <a:srgbClr val="3A3838"/>
                </a:solidFill>
                <a:latin typeface="Open Sans"/>
                <a:ea typeface="Open Sans"/>
                <a:cs typeface="Open Sans"/>
                <a:sym typeface="Open Sans"/>
              </a:rPr>
              <a:t>Includes all the Emergent Plus benefits with the repatriation benefits coverage extending worldwide</a:t>
            </a:r>
            <a:r>
              <a:rPr lang="en-US" sz="1300" baseline="30000" dirty="0">
                <a:solidFill>
                  <a:srgbClr val="3A3838"/>
                </a:solidFill>
                <a:latin typeface="Open Sans"/>
                <a:ea typeface="Open Sans"/>
                <a:cs typeface="Open Sans"/>
                <a:sym typeface="Open Sans"/>
              </a:rPr>
              <a:t>4</a:t>
            </a:r>
            <a:r>
              <a:rPr lang="en-US" sz="1300" dirty="0">
                <a:solidFill>
                  <a:srgbClr val="3A3838"/>
                </a:solidFill>
                <a:latin typeface="Open Sans"/>
                <a:ea typeface="Open Sans"/>
                <a:cs typeface="Open Sans"/>
                <a:sym typeface="Open Sans"/>
              </a:rPr>
              <a:t>.</a:t>
            </a:r>
            <a:endParaRPr sz="1300" dirty="0"/>
          </a:p>
        </p:txBody>
      </p:sp>
      <p:sp>
        <p:nvSpPr>
          <p:cNvPr id="390" name="Google Shape;390;p17"/>
          <p:cNvSpPr txBox="1"/>
          <p:nvPr/>
        </p:nvSpPr>
        <p:spPr>
          <a:xfrm>
            <a:off x="642965" y="3821670"/>
            <a:ext cx="3380400" cy="1363500"/>
          </a:xfrm>
          <a:prstGeom prst="rect">
            <a:avLst/>
          </a:prstGeom>
          <a:noFill/>
          <a:ln>
            <a:noFill/>
          </a:ln>
        </p:spPr>
        <p:txBody>
          <a:bodyPr spcFirstLastPara="1" wrap="square" lIns="91425" tIns="45700" rIns="0" bIns="45700" anchor="t" anchorCtr="0">
            <a:noAutofit/>
          </a:bodyPr>
          <a:lstStyle/>
          <a:p>
            <a:pPr marL="0" marR="0" lvl="0" indent="0" algn="l" rtl="0">
              <a:lnSpc>
                <a:spcPct val="100000"/>
              </a:lnSpc>
              <a:spcBef>
                <a:spcPts val="0"/>
              </a:spcBef>
              <a:spcAft>
                <a:spcPts val="0"/>
              </a:spcAft>
              <a:buNone/>
            </a:pPr>
            <a:r>
              <a:rPr lang="en-US" sz="1600" b="1" dirty="0">
                <a:solidFill>
                  <a:schemeClr val="dk1"/>
                </a:solidFill>
                <a:latin typeface="Poppins"/>
                <a:ea typeface="Poppins"/>
                <a:cs typeface="Poppins"/>
                <a:sym typeface="Poppins"/>
              </a:rPr>
              <a:t>Return Transportation</a:t>
            </a:r>
            <a:r>
              <a:rPr lang="en-US" sz="1600" b="1" baseline="30000" dirty="0">
                <a:solidFill>
                  <a:schemeClr val="dk1"/>
                </a:solidFill>
                <a:latin typeface="Poppins"/>
                <a:ea typeface="Poppins"/>
                <a:cs typeface="Poppins"/>
                <a:sym typeface="Poppins"/>
              </a:rPr>
              <a:t>4</a:t>
            </a:r>
            <a:endParaRPr sz="700" b="1" dirty="0">
              <a:solidFill>
                <a:schemeClr val="dk1"/>
              </a:solidFill>
              <a:latin typeface="Poppins"/>
              <a:ea typeface="Poppins"/>
              <a:cs typeface="Poppins"/>
              <a:sym typeface="Poppins"/>
            </a:endParaRPr>
          </a:p>
          <a:p>
            <a:pPr marL="0" marR="0" lvl="0" indent="0" algn="l" rtl="0">
              <a:lnSpc>
                <a:spcPct val="100000"/>
              </a:lnSpc>
              <a:spcBef>
                <a:spcPts val="400"/>
              </a:spcBef>
              <a:spcAft>
                <a:spcPts val="400"/>
              </a:spcAft>
              <a:buNone/>
            </a:pPr>
            <a:r>
              <a:rPr lang="en-US" sz="1300" dirty="0">
                <a:solidFill>
                  <a:srgbClr val="3A3838"/>
                </a:solidFill>
                <a:latin typeface="Open Sans"/>
                <a:ea typeface="Open Sans"/>
                <a:cs typeface="Open Sans"/>
                <a:sym typeface="Open Sans"/>
              </a:rPr>
              <a:t>If more than 100 miles away and hospitalized for at least 24 hours, upon being discharged, MASA can purchase a plane ticket home.</a:t>
            </a:r>
            <a:endParaRPr sz="1300" dirty="0"/>
          </a:p>
        </p:txBody>
      </p:sp>
      <p:sp>
        <p:nvSpPr>
          <p:cNvPr id="391" name="Google Shape;391;p17"/>
          <p:cNvSpPr txBox="1"/>
          <p:nvPr/>
        </p:nvSpPr>
        <p:spPr>
          <a:xfrm>
            <a:off x="642965" y="5074920"/>
            <a:ext cx="3380400" cy="1371600"/>
          </a:xfrm>
          <a:prstGeom prst="rect">
            <a:avLst/>
          </a:prstGeom>
          <a:noFill/>
          <a:ln>
            <a:noFill/>
          </a:ln>
        </p:spPr>
        <p:txBody>
          <a:bodyPr spcFirstLastPara="1" wrap="square" lIns="91425" tIns="45700" rIns="0" bIns="45700" anchor="t" anchorCtr="0">
            <a:noAutofit/>
          </a:bodyPr>
          <a:lstStyle/>
          <a:p>
            <a:pPr marL="0" marR="0" lvl="0" indent="0" algn="l" rtl="0">
              <a:lnSpc>
                <a:spcPct val="100000"/>
              </a:lnSpc>
              <a:spcBef>
                <a:spcPts val="0"/>
              </a:spcBef>
              <a:spcAft>
                <a:spcPts val="0"/>
              </a:spcAft>
              <a:buNone/>
            </a:pPr>
            <a:r>
              <a:rPr lang="en-US" sz="1600" b="1" dirty="0">
                <a:solidFill>
                  <a:schemeClr val="dk1"/>
                </a:solidFill>
                <a:latin typeface="Poppins"/>
                <a:ea typeface="Poppins"/>
                <a:cs typeface="Poppins"/>
                <a:sym typeface="Poppins"/>
              </a:rPr>
              <a:t>Mortal Remains Return</a:t>
            </a:r>
            <a:r>
              <a:rPr lang="en-US" sz="1600" b="1" baseline="30000" dirty="0">
                <a:solidFill>
                  <a:schemeClr val="dk1"/>
                </a:solidFill>
                <a:latin typeface="Poppins"/>
                <a:ea typeface="Poppins"/>
                <a:cs typeface="Poppins"/>
                <a:sym typeface="Poppins"/>
              </a:rPr>
              <a:t>4</a:t>
            </a:r>
            <a:endParaRPr sz="1600" b="1" dirty="0">
              <a:solidFill>
                <a:schemeClr val="dk1"/>
              </a:solidFill>
              <a:latin typeface="Poppins"/>
              <a:ea typeface="Poppins"/>
              <a:cs typeface="Poppins"/>
              <a:sym typeface="Poppins"/>
            </a:endParaRPr>
          </a:p>
          <a:p>
            <a:pPr marL="0" marR="0" lvl="0" indent="0" algn="l" rtl="0">
              <a:lnSpc>
                <a:spcPct val="100000"/>
              </a:lnSpc>
              <a:spcBef>
                <a:spcPts val="400"/>
              </a:spcBef>
              <a:spcAft>
                <a:spcPts val="400"/>
              </a:spcAft>
              <a:buNone/>
            </a:pPr>
            <a:r>
              <a:rPr lang="en-US" sz="1300" dirty="0">
                <a:solidFill>
                  <a:srgbClr val="3A3838"/>
                </a:solidFill>
                <a:latin typeface="Open Sans"/>
                <a:ea typeface="Open Sans"/>
                <a:cs typeface="Open Sans"/>
                <a:sym typeface="Open Sans"/>
              </a:rPr>
              <a:t>If more than 100 miles from home, MASA can arrange and pay for the transport of the remains to the closest airport to member’s residence.</a:t>
            </a:r>
            <a:endParaRPr sz="1300" dirty="0"/>
          </a:p>
        </p:txBody>
      </p:sp>
      <p:sp>
        <p:nvSpPr>
          <p:cNvPr id="392" name="Google Shape;392;p17"/>
          <p:cNvSpPr txBox="1"/>
          <p:nvPr/>
        </p:nvSpPr>
        <p:spPr>
          <a:xfrm>
            <a:off x="8046722" y="3821670"/>
            <a:ext cx="3657600" cy="1363500"/>
          </a:xfrm>
          <a:prstGeom prst="rect">
            <a:avLst/>
          </a:prstGeom>
          <a:noFill/>
          <a:ln>
            <a:noFill/>
          </a:ln>
        </p:spPr>
        <p:txBody>
          <a:bodyPr spcFirstLastPara="1" wrap="square" lIns="91425" tIns="45700" rIns="0" bIns="45700" anchor="t" anchorCtr="0">
            <a:noAutofit/>
          </a:bodyPr>
          <a:lstStyle/>
          <a:p>
            <a:pPr marL="0" marR="0" lvl="0" indent="0" algn="l" rtl="0">
              <a:lnSpc>
                <a:spcPct val="100000"/>
              </a:lnSpc>
              <a:spcBef>
                <a:spcPts val="0"/>
              </a:spcBef>
              <a:spcAft>
                <a:spcPts val="0"/>
              </a:spcAft>
              <a:buNone/>
            </a:pPr>
            <a:r>
              <a:rPr lang="en-US" sz="1600" b="1" dirty="0">
                <a:solidFill>
                  <a:schemeClr val="dk1"/>
                </a:solidFill>
                <a:latin typeface="Poppins"/>
                <a:ea typeface="Poppins"/>
                <a:cs typeface="Poppins"/>
                <a:sym typeface="Poppins"/>
              </a:rPr>
              <a:t>Companion Transportation</a:t>
            </a:r>
            <a:r>
              <a:rPr lang="en-US" sz="1600" b="1" baseline="30000" dirty="0">
                <a:solidFill>
                  <a:schemeClr val="dk1"/>
                </a:solidFill>
                <a:latin typeface="Poppins"/>
                <a:ea typeface="Poppins"/>
                <a:cs typeface="Poppins"/>
                <a:sym typeface="Poppins"/>
              </a:rPr>
              <a:t>3</a:t>
            </a:r>
            <a:endParaRPr sz="1600" dirty="0">
              <a:solidFill>
                <a:schemeClr val="dk1"/>
              </a:solidFill>
            </a:endParaRPr>
          </a:p>
          <a:p>
            <a:pPr marL="0" marR="0" lvl="0" indent="0" algn="l" rtl="0">
              <a:lnSpc>
                <a:spcPct val="100000"/>
              </a:lnSpc>
              <a:spcBef>
                <a:spcPts val="400"/>
              </a:spcBef>
              <a:spcAft>
                <a:spcPts val="400"/>
              </a:spcAft>
              <a:buClr>
                <a:srgbClr val="3A3838"/>
              </a:buClr>
              <a:buSzPts val="1200"/>
              <a:buFont typeface="Arial"/>
              <a:buNone/>
            </a:pPr>
            <a:r>
              <a:rPr lang="en-US" sz="1300" b="0" i="0" u="none" strike="noStrike" cap="none" dirty="0">
                <a:solidFill>
                  <a:srgbClr val="3A3838"/>
                </a:solidFill>
                <a:latin typeface="Open Sans"/>
                <a:ea typeface="Open Sans"/>
                <a:cs typeface="Open Sans"/>
                <a:sym typeface="Open Sans"/>
              </a:rPr>
              <a:t>MASA can arrange for a family member or friend to accompany member during transport.</a:t>
            </a:r>
            <a:endParaRPr sz="1300" dirty="0"/>
          </a:p>
        </p:txBody>
      </p:sp>
      <p:sp>
        <p:nvSpPr>
          <p:cNvPr id="393" name="Google Shape;393;p17"/>
          <p:cNvSpPr txBox="1"/>
          <p:nvPr/>
        </p:nvSpPr>
        <p:spPr>
          <a:xfrm>
            <a:off x="4343345" y="2560320"/>
            <a:ext cx="3383400" cy="1371600"/>
          </a:xfrm>
          <a:prstGeom prst="rect">
            <a:avLst/>
          </a:prstGeom>
          <a:noFill/>
          <a:ln>
            <a:noFill/>
          </a:ln>
        </p:spPr>
        <p:txBody>
          <a:bodyPr spcFirstLastPara="1" wrap="square" lIns="91425" tIns="45700" rIns="0" bIns="45700" anchor="t" anchorCtr="0">
            <a:noAutofit/>
          </a:bodyPr>
          <a:lstStyle/>
          <a:p>
            <a:pPr marL="0" marR="0" lvl="0" indent="0" algn="l" rtl="0">
              <a:lnSpc>
                <a:spcPct val="100000"/>
              </a:lnSpc>
              <a:spcBef>
                <a:spcPts val="0"/>
              </a:spcBef>
              <a:spcAft>
                <a:spcPts val="0"/>
              </a:spcAft>
              <a:buNone/>
            </a:pPr>
            <a:r>
              <a:rPr lang="en-US" sz="1600" b="1" dirty="0">
                <a:solidFill>
                  <a:schemeClr val="dk1"/>
                </a:solidFill>
                <a:latin typeface="Poppins"/>
                <a:ea typeface="Poppins"/>
                <a:cs typeface="Poppins"/>
                <a:sym typeface="Poppins"/>
              </a:rPr>
              <a:t>Organ Transplant Transportation</a:t>
            </a:r>
            <a:r>
              <a:rPr lang="en-US" sz="1600" b="1" baseline="30000" dirty="0">
                <a:solidFill>
                  <a:schemeClr val="dk1"/>
                </a:solidFill>
                <a:latin typeface="Poppins"/>
                <a:ea typeface="Poppins"/>
                <a:cs typeface="Poppins"/>
                <a:sym typeface="Poppins"/>
              </a:rPr>
              <a:t>1</a:t>
            </a:r>
            <a:endParaRPr sz="700" b="1" dirty="0">
              <a:solidFill>
                <a:schemeClr val="dk1"/>
              </a:solidFill>
              <a:latin typeface="Poppins"/>
              <a:ea typeface="Poppins"/>
              <a:cs typeface="Poppins"/>
              <a:sym typeface="Poppins"/>
            </a:endParaRPr>
          </a:p>
          <a:p>
            <a:pPr marL="0" marR="0" lvl="0" indent="0" algn="l" rtl="0">
              <a:lnSpc>
                <a:spcPct val="100000"/>
              </a:lnSpc>
              <a:spcBef>
                <a:spcPts val="400"/>
              </a:spcBef>
              <a:spcAft>
                <a:spcPts val="400"/>
              </a:spcAft>
              <a:buClr>
                <a:srgbClr val="3A3838"/>
              </a:buClr>
              <a:buSzPts val="1200"/>
              <a:buFont typeface="Arial"/>
              <a:buNone/>
            </a:pPr>
            <a:r>
              <a:rPr lang="en-US" sz="1300" b="0" i="0" u="none" strike="noStrike" cap="none" dirty="0">
                <a:solidFill>
                  <a:srgbClr val="3A3838"/>
                </a:solidFill>
                <a:latin typeface="Open Sans"/>
                <a:ea typeface="Open Sans"/>
                <a:cs typeface="Open Sans"/>
                <a:sym typeface="Open Sans"/>
              </a:rPr>
              <a:t>In the event the member needs</a:t>
            </a:r>
            <a:r>
              <a:rPr lang="en-US" sz="1300" dirty="0"/>
              <a:t> </a:t>
            </a:r>
            <a:r>
              <a:rPr lang="en-US" sz="1300" b="0" i="0" u="none" strike="noStrike" cap="none" dirty="0">
                <a:solidFill>
                  <a:srgbClr val="3A3838"/>
                </a:solidFill>
                <a:latin typeface="Open Sans"/>
                <a:ea typeface="Open Sans"/>
                <a:cs typeface="Open Sans"/>
                <a:sym typeface="Open Sans"/>
              </a:rPr>
              <a:t>an organ transplant, MASA will arrange transport to or from member.</a:t>
            </a:r>
            <a:endParaRPr sz="1300" dirty="0"/>
          </a:p>
        </p:txBody>
      </p:sp>
      <p:sp>
        <p:nvSpPr>
          <p:cNvPr id="394" name="Google Shape;394;p17"/>
          <p:cNvSpPr txBox="1"/>
          <p:nvPr/>
        </p:nvSpPr>
        <p:spPr>
          <a:xfrm>
            <a:off x="4343345" y="3821670"/>
            <a:ext cx="3383400" cy="1363500"/>
          </a:xfrm>
          <a:prstGeom prst="rect">
            <a:avLst/>
          </a:prstGeom>
          <a:noFill/>
          <a:ln>
            <a:noFill/>
          </a:ln>
        </p:spPr>
        <p:txBody>
          <a:bodyPr spcFirstLastPara="1" wrap="square" lIns="91425" tIns="45700" rIns="0" bIns="45700" anchor="t" anchorCtr="0">
            <a:noAutofit/>
          </a:bodyPr>
          <a:lstStyle/>
          <a:p>
            <a:pPr marL="0" marR="0" lvl="0" indent="0" algn="l" rtl="0">
              <a:lnSpc>
                <a:spcPct val="100000"/>
              </a:lnSpc>
              <a:spcBef>
                <a:spcPts val="0"/>
              </a:spcBef>
              <a:spcAft>
                <a:spcPts val="0"/>
              </a:spcAft>
              <a:buNone/>
            </a:pPr>
            <a:r>
              <a:rPr lang="en-US" sz="1600" b="1" dirty="0">
                <a:solidFill>
                  <a:schemeClr val="dk1"/>
                </a:solidFill>
                <a:latin typeface="Poppins"/>
                <a:ea typeface="Poppins"/>
                <a:cs typeface="Poppins"/>
                <a:sym typeface="Poppins"/>
              </a:rPr>
              <a:t>Pet Return</a:t>
            </a:r>
            <a:r>
              <a:rPr lang="en-US" sz="1600" b="1" baseline="30000" dirty="0">
                <a:solidFill>
                  <a:schemeClr val="dk1"/>
                </a:solidFill>
                <a:latin typeface="Poppins"/>
                <a:ea typeface="Poppins"/>
                <a:cs typeface="Poppins"/>
                <a:sym typeface="Poppins"/>
              </a:rPr>
              <a:t>3</a:t>
            </a:r>
            <a:endParaRPr sz="1600" b="1" dirty="0">
              <a:solidFill>
                <a:schemeClr val="dk1"/>
              </a:solidFill>
              <a:latin typeface="Poppins"/>
              <a:ea typeface="Poppins"/>
              <a:cs typeface="Poppins"/>
              <a:sym typeface="Poppins"/>
            </a:endParaRPr>
          </a:p>
          <a:p>
            <a:pPr marL="0" marR="0" lvl="0" indent="0" algn="l" rtl="0">
              <a:lnSpc>
                <a:spcPct val="100000"/>
              </a:lnSpc>
              <a:spcBef>
                <a:spcPts val="400"/>
              </a:spcBef>
              <a:spcAft>
                <a:spcPts val="400"/>
              </a:spcAft>
              <a:buNone/>
            </a:pPr>
            <a:r>
              <a:rPr lang="en-US" sz="1300" dirty="0">
                <a:solidFill>
                  <a:srgbClr val="3A3838"/>
                </a:solidFill>
                <a:latin typeface="Open Sans"/>
                <a:ea typeface="Open Sans"/>
                <a:cs typeface="Open Sans"/>
                <a:sym typeface="Open Sans"/>
              </a:rPr>
              <a:t>MASA can arrange to transport domestic pets back to the closest commercial airport to member’s primary address.</a:t>
            </a:r>
            <a:endParaRPr sz="1300" dirty="0"/>
          </a:p>
        </p:txBody>
      </p:sp>
      <p:sp>
        <p:nvSpPr>
          <p:cNvPr id="395" name="Google Shape;395;p17"/>
          <p:cNvSpPr txBox="1"/>
          <p:nvPr/>
        </p:nvSpPr>
        <p:spPr>
          <a:xfrm>
            <a:off x="4343345" y="5074920"/>
            <a:ext cx="3383400" cy="1371600"/>
          </a:xfrm>
          <a:prstGeom prst="rect">
            <a:avLst/>
          </a:prstGeom>
          <a:noFill/>
          <a:ln>
            <a:noFill/>
          </a:ln>
        </p:spPr>
        <p:txBody>
          <a:bodyPr spcFirstLastPara="1" wrap="square" lIns="91425" tIns="45700" rIns="0" bIns="45700" anchor="t" anchorCtr="0">
            <a:noAutofit/>
          </a:bodyPr>
          <a:lstStyle/>
          <a:p>
            <a:pPr marL="0" marR="0" lvl="0" indent="0" algn="l" rtl="0">
              <a:lnSpc>
                <a:spcPct val="100000"/>
              </a:lnSpc>
              <a:spcBef>
                <a:spcPts val="0"/>
              </a:spcBef>
              <a:spcAft>
                <a:spcPts val="0"/>
              </a:spcAft>
              <a:buNone/>
            </a:pPr>
            <a:r>
              <a:rPr lang="en-US" sz="1600" b="1" dirty="0">
                <a:solidFill>
                  <a:schemeClr val="dk1"/>
                </a:solidFill>
                <a:latin typeface="Poppins"/>
                <a:ea typeface="Poppins"/>
                <a:cs typeface="Poppins"/>
                <a:sym typeface="Poppins"/>
              </a:rPr>
              <a:t>Vehicle Return</a:t>
            </a:r>
            <a:r>
              <a:rPr lang="en-US" sz="1600" b="1" baseline="30000" dirty="0">
                <a:solidFill>
                  <a:schemeClr val="dk1"/>
                </a:solidFill>
                <a:latin typeface="Poppins"/>
                <a:ea typeface="Poppins"/>
                <a:cs typeface="Poppins"/>
                <a:sym typeface="Poppins"/>
              </a:rPr>
              <a:t>3</a:t>
            </a:r>
            <a:endParaRPr sz="1600" dirty="0">
              <a:solidFill>
                <a:schemeClr val="dk1"/>
              </a:solidFill>
            </a:endParaRPr>
          </a:p>
          <a:p>
            <a:pPr marL="0" marR="0" lvl="0" indent="0" algn="l" rtl="0">
              <a:lnSpc>
                <a:spcPct val="100000"/>
              </a:lnSpc>
              <a:spcBef>
                <a:spcPts val="400"/>
              </a:spcBef>
              <a:spcAft>
                <a:spcPts val="400"/>
              </a:spcAft>
              <a:buNone/>
            </a:pPr>
            <a:r>
              <a:rPr lang="en-US" sz="1300" dirty="0">
                <a:solidFill>
                  <a:srgbClr val="3A3838"/>
                </a:solidFill>
                <a:latin typeface="Open Sans"/>
                <a:ea typeface="Open Sans"/>
                <a:cs typeface="Open Sans"/>
                <a:sym typeface="Open Sans"/>
              </a:rPr>
              <a:t>If the member is unable to drive their vehicle home due to illness or injury, MASA will arrange to bring the vehicle back to the member’s residence.</a:t>
            </a:r>
            <a:endParaRPr sz="1300" dirty="0"/>
          </a:p>
        </p:txBody>
      </p:sp>
      <p:sp>
        <p:nvSpPr>
          <p:cNvPr id="396" name="Google Shape;396;p17"/>
          <p:cNvSpPr txBox="1"/>
          <p:nvPr/>
        </p:nvSpPr>
        <p:spPr>
          <a:xfrm>
            <a:off x="8046720" y="2560320"/>
            <a:ext cx="3657600" cy="1371600"/>
          </a:xfrm>
          <a:prstGeom prst="rect">
            <a:avLst/>
          </a:prstGeom>
          <a:noFill/>
          <a:ln>
            <a:noFill/>
          </a:ln>
        </p:spPr>
        <p:txBody>
          <a:bodyPr spcFirstLastPara="1" wrap="square" lIns="91425" tIns="45700" rIns="0" bIns="45700" anchor="t" anchorCtr="0">
            <a:noAutofit/>
          </a:bodyPr>
          <a:lstStyle/>
          <a:p>
            <a:pPr marL="0" marR="0" lvl="0" indent="0" algn="l" rtl="0">
              <a:lnSpc>
                <a:spcPct val="100000"/>
              </a:lnSpc>
              <a:spcBef>
                <a:spcPts val="0"/>
              </a:spcBef>
              <a:spcAft>
                <a:spcPts val="0"/>
              </a:spcAft>
              <a:buNone/>
            </a:pPr>
            <a:r>
              <a:rPr lang="en-US" sz="1600" b="1" dirty="0">
                <a:solidFill>
                  <a:schemeClr val="dk1"/>
                </a:solidFill>
                <a:latin typeface="Poppins"/>
                <a:ea typeface="Poppins"/>
                <a:cs typeface="Poppins"/>
                <a:sym typeface="Poppins"/>
              </a:rPr>
              <a:t>Minor Return</a:t>
            </a:r>
            <a:r>
              <a:rPr lang="en-US" sz="1600" b="1" baseline="30000" dirty="0">
                <a:solidFill>
                  <a:schemeClr val="dk1"/>
                </a:solidFill>
                <a:latin typeface="Poppins"/>
                <a:ea typeface="Poppins"/>
                <a:cs typeface="Poppins"/>
                <a:sym typeface="Poppins"/>
              </a:rPr>
              <a:t>3</a:t>
            </a:r>
            <a:endParaRPr lang="en-US" sz="1600" dirty="0">
              <a:solidFill>
                <a:schemeClr val="dk1"/>
              </a:solidFill>
            </a:endParaRPr>
          </a:p>
          <a:p>
            <a:pPr marL="0" marR="0" lvl="0" indent="0" algn="l" rtl="0">
              <a:lnSpc>
                <a:spcPct val="100000"/>
              </a:lnSpc>
              <a:spcBef>
                <a:spcPts val="400"/>
              </a:spcBef>
              <a:spcAft>
                <a:spcPts val="400"/>
              </a:spcAft>
              <a:buNone/>
            </a:pPr>
            <a:r>
              <a:rPr lang="en-US" sz="1300" dirty="0">
                <a:solidFill>
                  <a:srgbClr val="3A3838"/>
                </a:solidFill>
                <a:latin typeface="Open Sans"/>
                <a:ea typeface="Open Sans"/>
                <a:cs typeface="Open Sans"/>
                <a:sym typeface="Open Sans"/>
              </a:rPr>
              <a:t>If a minor is left unattended while traveling due to illness or injury of a member, MASA will arrange for transport to a guardian.</a:t>
            </a:r>
            <a:endParaRPr lang="en-US" sz="1300" dirty="0"/>
          </a:p>
        </p:txBody>
      </p:sp>
      <p:sp>
        <p:nvSpPr>
          <p:cNvPr id="397" name="Google Shape;397;p17"/>
          <p:cNvSpPr txBox="1"/>
          <p:nvPr/>
        </p:nvSpPr>
        <p:spPr>
          <a:xfrm>
            <a:off x="8046720" y="5074920"/>
            <a:ext cx="3657600" cy="1371600"/>
          </a:xfrm>
          <a:prstGeom prst="rect">
            <a:avLst/>
          </a:prstGeom>
          <a:noFill/>
          <a:ln>
            <a:noFill/>
          </a:ln>
        </p:spPr>
        <p:txBody>
          <a:bodyPr spcFirstLastPara="1" wrap="square" lIns="91425" tIns="45700" rIns="0" bIns="45700" anchor="t" anchorCtr="0">
            <a:noAutofit/>
          </a:bodyPr>
          <a:lstStyle/>
          <a:p>
            <a:pPr marL="0" marR="0" lvl="0" indent="0" algn="l" rtl="0">
              <a:lnSpc>
                <a:spcPct val="100000"/>
              </a:lnSpc>
              <a:spcBef>
                <a:spcPts val="0"/>
              </a:spcBef>
              <a:spcAft>
                <a:spcPts val="0"/>
              </a:spcAft>
              <a:buNone/>
            </a:pPr>
            <a:r>
              <a:rPr lang="en-US" sz="1600" b="1" dirty="0">
                <a:solidFill>
                  <a:schemeClr val="dk1"/>
                </a:solidFill>
                <a:latin typeface="Poppins"/>
                <a:ea typeface="Poppins"/>
                <a:cs typeface="Poppins"/>
                <a:sym typeface="Poppins"/>
              </a:rPr>
              <a:t>Visitor Transportation</a:t>
            </a:r>
            <a:r>
              <a:rPr lang="en-US" sz="1600" b="1" baseline="30000" dirty="0">
                <a:solidFill>
                  <a:schemeClr val="dk1"/>
                </a:solidFill>
                <a:latin typeface="Poppins"/>
                <a:ea typeface="Poppins"/>
                <a:cs typeface="Poppins"/>
                <a:sym typeface="Poppins"/>
              </a:rPr>
              <a:t>3</a:t>
            </a:r>
            <a:endParaRPr sz="1600" b="1" dirty="0">
              <a:solidFill>
                <a:schemeClr val="dk1"/>
              </a:solidFill>
              <a:latin typeface="Poppins"/>
              <a:ea typeface="Poppins"/>
              <a:cs typeface="Poppins"/>
              <a:sym typeface="Poppins"/>
            </a:endParaRPr>
          </a:p>
          <a:p>
            <a:pPr marL="0" marR="0" lvl="0" indent="0" algn="l" rtl="0">
              <a:lnSpc>
                <a:spcPct val="100000"/>
              </a:lnSpc>
              <a:spcBef>
                <a:spcPts val="400"/>
              </a:spcBef>
              <a:spcAft>
                <a:spcPts val="400"/>
              </a:spcAft>
              <a:buNone/>
            </a:pPr>
            <a:r>
              <a:rPr lang="en-US" sz="1300" dirty="0">
                <a:solidFill>
                  <a:srgbClr val="3A3838"/>
                </a:solidFill>
                <a:latin typeface="Open Sans"/>
                <a:ea typeface="Open Sans"/>
                <a:cs typeface="Open Sans"/>
                <a:sym typeface="Open Sans"/>
              </a:rPr>
              <a:t>If hospitalized for 7 days or longer, MASA will arrange for the transport of a family member or friend to the closest airport to where member is hospitalized.</a:t>
            </a:r>
            <a:endParaRPr sz="1500" dirty="0"/>
          </a:p>
        </p:txBody>
      </p:sp>
      <p:sp>
        <p:nvSpPr>
          <p:cNvPr id="2" name="Google Shape;357;p16">
            <a:extLst>
              <a:ext uri="{FF2B5EF4-FFF2-40B4-BE49-F238E27FC236}">
                <a16:creationId xmlns:a16="http://schemas.microsoft.com/office/drawing/2014/main" id="{A7875DE8-27A6-E1A7-69FE-E701E2CDA2D1}"/>
              </a:ext>
            </a:extLst>
          </p:cNvPr>
          <p:cNvSpPr txBox="1"/>
          <p:nvPr/>
        </p:nvSpPr>
        <p:spPr>
          <a:xfrm>
            <a:off x="3301340" y="6309300"/>
            <a:ext cx="8563735" cy="373010"/>
          </a:xfrm>
          <a:prstGeom prst="rect">
            <a:avLst/>
          </a:prstGeom>
          <a:noFill/>
          <a:ln>
            <a:noFill/>
          </a:ln>
        </p:spPr>
        <p:txBody>
          <a:bodyPr spcFirstLastPara="1" wrap="square" lIns="91425" tIns="45700" rIns="91425" bIns="45700" anchor="b" anchorCtr="0">
            <a:spAutoFit/>
          </a:bodyPr>
          <a:lstStyle/>
          <a:p>
            <a:pPr algn="r">
              <a:lnSpc>
                <a:spcPct val="114000"/>
              </a:lnSpc>
              <a:buSzPts val="800"/>
            </a:pPr>
            <a:r>
              <a:rPr lang="en-US" sz="800" i="0" u="none" strike="noStrike" dirty="0">
                <a:solidFill>
                  <a:srgbClr val="000000"/>
                </a:solidFill>
                <a:latin typeface="Open Sans"/>
                <a:ea typeface="Open Sans"/>
                <a:cs typeface="Open Sans"/>
                <a:sym typeface="Open Sans"/>
              </a:rPr>
              <a:t>1</a:t>
            </a:r>
            <a:r>
              <a:rPr lang="en-US" sz="800" b="0" i="0" u="none" strike="noStrike" dirty="0">
                <a:solidFill>
                  <a:srgbClr val="000000"/>
                </a:solidFill>
                <a:latin typeface="Open Sans"/>
                <a:ea typeface="Open Sans"/>
                <a:cs typeface="Open Sans"/>
                <a:sym typeface="Open Sans"/>
              </a:rPr>
              <a:t>: United States only. </a:t>
            </a:r>
            <a:r>
              <a:rPr lang="en-US" sz="800" i="0" u="none" strike="noStrike" dirty="0">
                <a:solidFill>
                  <a:srgbClr val="000000"/>
                </a:solidFill>
                <a:latin typeface="Open Sans"/>
                <a:ea typeface="Open Sans"/>
                <a:cs typeface="Open Sans"/>
                <a:sym typeface="Open Sans"/>
              </a:rPr>
              <a:t>2</a:t>
            </a:r>
            <a:r>
              <a:rPr lang="en-US" sz="800" b="0" i="0" u="none" strike="noStrike" dirty="0">
                <a:solidFill>
                  <a:srgbClr val="000000"/>
                </a:solidFill>
                <a:latin typeface="Open Sans"/>
                <a:ea typeface="Open Sans"/>
                <a:cs typeface="Open Sans"/>
                <a:sym typeface="Open Sans"/>
              </a:rPr>
              <a:t>: United States, Canada. </a:t>
            </a:r>
            <a:r>
              <a:rPr lang="en-US" sz="800" i="0" u="none" strike="noStrike" dirty="0">
                <a:solidFill>
                  <a:srgbClr val="000000"/>
                </a:solidFill>
                <a:latin typeface="Open Sans"/>
                <a:ea typeface="Open Sans"/>
                <a:cs typeface="Open Sans"/>
                <a:sym typeface="Open Sans"/>
              </a:rPr>
              <a:t>3</a:t>
            </a:r>
            <a:r>
              <a:rPr lang="en-US" sz="800" b="0" i="0" u="none" strike="noStrike" dirty="0">
                <a:solidFill>
                  <a:srgbClr val="000000"/>
                </a:solidFill>
                <a:latin typeface="Open Sans"/>
                <a:ea typeface="Open Sans"/>
                <a:cs typeface="Open Sans"/>
                <a:sym typeface="Open Sans"/>
              </a:rPr>
              <a:t>: United States, Canada, Mexico, the Caribbean (excluding Cuba), the Bahamas and Bermuda. 4: Worldwide coverage to include any region with the exclusion of Antarctica and not prohibited by U.S. law or under certain U.S. travel advisories as long as the member has provided ten (10) day notice.</a:t>
            </a:r>
          </a:p>
        </p:txBody>
      </p:sp>
    </p:spTree>
    <p:extLst>
      <p:ext uri="{BB962C8B-B14F-4D97-AF65-F5344CB8AC3E}">
        <p14:creationId xmlns:p14="http://schemas.microsoft.com/office/powerpoint/2010/main" val="1705204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9"/>
          <p:cNvSpPr/>
          <p:nvPr/>
        </p:nvSpPr>
        <p:spPr>
          <a:xfrm rot="10800000">
            <a:off x="6400800" y="100"/>
            <a:ext cx="6988200" cy="6157800"/>
          </a:xfrm>
          <a:prstGeom prst="round1Rect">
            <a:avLst>
              <a:gd name="adj" fmla="val 25794"/>
            </a:avLst>
          </a:prstGeom>
          <a:solidFill>
            <a:srgbClr val="230871"/>
          </a:solidFill>
          <a:ln w="9525" cap="flat" cmpd="sng">
            <a:solidFill>
              <a:srgbClr val="2308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4" name="Google Shape;404;p19"/>
          <p:cNvSpPr txBox="1">
            <a:spLocks noGrp="1"/>
          </p:cNvSpPr>
          <p:nvPr>
            <p:ph type="title" idx="4294967295"/>
          </p:nvPr>
        </p:nvSpPr>
        <p:spPr>
          <a:xfrm>
            <a:off x="548650" y="731838"/>
            <a:ext cx="4388475" cy="11652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A2857"/>
              </a:buClr>
              <a:buSzPts val="3600"/>
              <a:buFont typeface="Poppins"/>
              <a:buNone/>
            </a:pPr>
            <a:r>
              <a:rPr lang="en-US" sz="3800" dirty="0">
                <a:solidFill>
                  <a:schemeClr val="dk1"/>
                </a:solidFill>
              </a:rPr>
              <a:t>MASA at work</a:t>
            </a:r>
            <a:br>
              <a:rPr lang="en-US" sz="1000" b="1" dirty="0">
                <a:solidFill>
                  <a:srgbClr val="1A2857"/>
                </a:solidFill>
                <a:latin typeface="Poppins"/>
                <a:ea typeface="Poppins"/>
                <a:cs typeface="Poppins"/>
                <a:sym typeface="Poppins"/>
              </a:rPr>
            </a:br>
            <a:br>
              <a:rPr lang="en-US" sz="1000" b="1" dirty="0">
                <a:solidFill>
                  <a:srgbClr val="1A2857"/>
                </a:solidFill>
                <a:latin typeface="Poppins"/>
                <a:ea typeface="Poppins"/>
                <a:cs typeface="Poppins"/>
                <a:sym typeface="Poppins"/>
              </a:rPr>
            </a:br>
            <a:r>
              <a:rPr lang="en-US" sz="2000" b="0" dirty="0">
                <a:solidFill>
                  <a:schemeClr val="dk1"/>
                </a:solidFill>
                <a:latin typeface="Poppins Medium"/>
                <a:ea typeface="Poppins Medium"/>
                <a:cs typeface="Poppins Medium"/>
                <a:sym typeface="Poppins Medium"/>
              </a:rPr>
              <a:t>Ground &amp; air ambulances</a:t>
            </a:r>
            <a:endParaRPr b="0" dirty="0">
              <a:solidFill>
                <a:schemeClr val="dk1"/>
              </a:solidFill>
              <a:latin typeface="Poppins Medium"/>
              <a:ea typeface="Poppins Medium"/>
              <a:cs typeface="Poppins Medium"/>
              <a:sym typeface="Poppins Medium"/>
            </a:endParaRPr>
          </a:p>
        </p:txBody>
      </p:sp>
      <p:sp>
        <p:nvSpPr>
          <p:cNvPr id="405" name="Google Shape;405;p19"/>
          <p:cNvSpPr txBox="1"/>
          <p:nvPr/>
        </p:nvSpPr>
        <p:spPr>
          <a:xfrm>
            <a:off x="548650" y="2103126"/>
            <a:ext cx="4937700" cy="4054800"/>
          </a:xfrm>
          <a:prstGeom prst="rect">
            <a:avLst/>
          </a:prstGeom>
          <a:noFill/>
          <a:ln>
            <a:noFill/>
          </a:ln>
        </p:spPr>
        <p:txBody>
          <a:bodyPr spcFirstLastPara="1" wrap="square" lIns="91425" tIns="45700" rIns="91425" bIns="45700" anchor="t" anchorCtr="0">
            <a:noAutofit/>
          </a:bodyPr>
          <a:lstStyle/>
          <a:p>
            <a:pPr marL="0" marR="0" lvl="0" indent="0" algn="l" rtl="0">
              <a:lnSpc>
                <a:spcPct val="114000"/>
              </a:lnSpc>
              <a:spcBef>
                <a:spcPts val="0"/>
              </a:spcBef>
              <a:spcAft>
                <a:spcPts val="0"/>
              </a:spcAft>
              <a:buClr>
                <a:srgbClr val="1D2D52"/>
              </a:buClr>
              <a:buSzPts val="1200"/>
              <a:buFont typeface="Poppins"/>
              <a:buNone/>
            </a:pPr>
            <a:r>
              <a:rPr lang="en-US" sz="1600" b="1" dirty="0">
                <a:solidFill>
                  <a:schemeClr val="dk1"/>
                </a:solidFill>
                <a:latin typeface="Poppins"/>
                <a:ea typeface="Poppins"/>
                <a:cs typeface="Poppins"/>
                <a:sym typeface="Poppins"/>
              </a:rPr>
              <a:t>Most people never think they’ll need emergency transport</a:t>
            </a:r>
            <a:endParaRPr sz="1600" b="1" dirty="0">
              <a:solidFill>
                <a:schemeClr val="dk1"/>
              </a:solidFill>
              <a:latin typeface="Poppins"/>
              <a:ea typeface="Poppins"/>
              <a:cs typeface="Poppins"/>
              <a:sym typeface="Poppins"/>
            </a:endParaRPr>
          </a:p>
          <a:p>
            <a:pPr marL="0" marR="0" lvl="0" indent="0" algn="l" rtl="0">
              <a:lnSpc>
                <a:spcPct val="114000"/>
              </a:lnSpc>
              <a:spcBef>
                <a:spcPts val="400"/>
              </a:spcBef>
              <a:spcAft>
                <a:spcPts val="0"/>
              </a:spcAft>
              <a:buClr>
                <a:srgbClr val="3A3838"/>
              </a:buClr>
              <a:buSzPts val="1200"/>
              <a:buFont typeface="Open Sans"/>
              <a:buNone/>
            </a:pPr>
            <a:r>
              <a:rPr lang="en-US" dirty="0">
                <a:solidFill>
                  <a:srgbClr val="3A3838"/>
                </a:solidFill>
                <a:latin typeface="Open Sans"/>
                <a:ea typeface="Open Sans"/>
                <a:cs typeface="Open Sans"/>
                <a:sym typeface="Open Sans"/>
              </a:rPr>
              <a:t>Ashley’s young son experienced breathing complications due to a lung condition that required a transfer via rotary ambulance to an advanced facility where medical specialists could treat her son.</a:t>
            </a:r>
            <a:endParaRPr dirty="0"/>
          </a:p>
          <a:p>
            <a:pPr marL="0" marR="0" lvl="0" indent="0" algn="l" rtl="0">
              <a:lnSpc>
                <a:spcPct val="114000"/>
              </a:lnSpc>
              <a:spcBef>
                <a:spcPts val="400"/>
              </a:spcBef>
              <a:spcAft>
                <a:spcPts val="0"/>
              </a:spcAft>
              <a:buClr>
                <a:schemeClr val="dk1"/>
              </a:buClr>
              <a:buSzPts val="1200"/>
              <a:buFont typeface="Calibri"/>
              <a:buNone/>
            </a:pPr>
            <a:endParaRPr dirty="0">
              <a:solidFill>
                <a:srgbClr val="3A3838"/>
              </a:solidFill>
              <a:latin typeface="Open Sans"/>
              <a:ea typeface="Open Sans"/>
              <a:cs typeface="Open Sans"/>
              <a:sym typeface="Open Sans"/>
            </a:endParaRPr>
          </a:p>
          <a:p>
            <a:pPr marL="0" marR="0" lvl="0" indent="0" algn="l" rtl="0">
              <a:lnSpc>
                <a:spcPct val="114000"/>
              </a:lnSpc>
              <a:spcBef>
                <a:spcPts val="400"/>
              </a:spcBef>
              <a:spcAft>
                <a:spcPts val="0"/>
              </a:spcAft>
              <a:buClr>
                <a:srgbClr val="1D2D52"/>
              </a:buClr>
              <a:buSzPts val="1200"/>
              <a:buFont typeface="Poppins"/>
              <a:buNone/>
            </a:pPr>
            <a:r>
              <a:rPr lang="en-US" sz="1600" b="1" dirty="0">
                <a:solidFill>
                  <a:schemeClr val="dk1"/>
                </a:solidFill>
                <a:latin typeface="Poppins"/>
                <a:ea typeface="Poppins"/>
                <a:cs typeface="Poppins"/>
                <a:sym typeface="Poppins"/>
              </a:rPr>
              <a:t>Focusing on your child when it matters most</a:t>
            </a:r>
            <a:endParaRPr sz="1600" b="1" dirty="0">
              <a:solidFill>
                <a:schemeClr val="dk1"/>
              </a:solidFill>
              <a:latin typeface="Poppins"/>
              <a:ea typeface="Poppins"/>
              <a:cs typeface="Poppins"/>
              <a:sym typeface="Poppins"/>
            </a:endParaRPr>
          </a:p>
          <a:p>
            <a:pPr marL="0" marR="0" lvl="0" indent="0" algn="l" rtl="0">
              <a:lnSpc>
                <a:spcPct val="114000"/>
              </a:lnSpc>
              <a:spcBef>
                <a:spcPts val="400"/>
              </a:spcBef>
              <a:spcAft>
                <a:spcPts val="400"/>
              </a:spcAft>
              <a:buClr>
                <a:srgbClr val="3A3838"/>
              </a:buClr>
              <a:buSzPts val="1200"/>
              <a:buFont typeface="Open Sans"/>
              <a:buNone/>
            </a:pPr>
            <a:r>
              <a:rPr lang="en-US" dirty="0">
                <a:solidFill>
                  <a:srgbClr val="3A3838"/>
                </a:solidFill>
                <a:latin typeface="Open Sans"/>
                <a:ea typeface="Open Sans"/>
                <a:cs typeface="Open Sans"/>
                <a:sym typeface="Open Sans"/>
              </a:rPr>
              <a:t>Ashley never had to worry or fight for the payment </a:t>
            </a:r>
            <a:br>
              <a:rPr lang="en-US" dirty="0">
                <a:solidFill>
                  <a:srgbClr val="3A3838"/>
                </a:solidFill>
                <a:latin typeface="Open Sans"/>
                <a:ea typeface="Open Sans"/>
                <a:cs typeface="Open Sans"/>
                <a:sym typeface="Open Sans"/>
              </a:rPr>
            </a:br>
            <a:r>
              <a:rPr lang="en-US" dirty="0">
                <a:solidFill>
                  <a:srgbClr val="3A3838"/>
                </a:solidFill>
                <a:latin typeface="Open Sans"/>
                <a:ea typeface="Open Sans"/>
                <a:cs typeface="Open Sans"/>
                <a:sym typeface="Open Sans"/>
              </a:rPr>
              <a:t>of the bills associated with her son’s emergency transport need. MASA paid the total leaving Ashley </a:t>
            </a:r>
            <a:br>
              <a:rPr lang="en-US" dirty="0">
                <a:solidFill>
                  <a:srgbClr val="3A3838"/>
                </a:solidFill>
                <a:latin typeface="Open Sans"/>
                <a:ea typeface="Open Sans"/>
                <a:cs typeface="Open Sans"/>
                <a:sym typeface="Open Sans"/>
              </a:rPr>
            </a:br>
            <a:r>
              <a:rPr lang="en-US" dirty="0">
                <a:solidFill>
                  <a:srgbClr val="3A3838"/>
                </a:solidFill>
                <a:latin typeface="Open Sans"/>
                <a:ea typeface="Open Sans"/>
                <a:cs typeface="Open Sans"/>
                <a:sym typeface="Open Sans"/>
              </a:rPr>
              <a:t>with a $0 outcome.</a:t>
            </a:r>
            <a:endParaRPr dirty="0"/>
          </a:p>
        </p:txBody>
      </p:sp>
      <p:sp>
        <p:nvSpPr>
          <p:cNvPr id="407" name="Google Shape;407;p19"/>
          <p:cNvSpPr txBox="1"/>
          <p:nvPr/>
        </p:nvSpPr>
        <p:spPr>
          <a:xfrm>
            <a:off x="6858000" y="914400"/>
            <a:ext cx="1005900" cy="100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0">
                <a:solidFill>
                  <a:schemeClr val="accent5"/>
                </a:solidFill>
                <a:latin typeface="Poppins ExtraBold"/>
                <a:ea typeface="Poppins ExtraBold"/>
                <a:cs typeface="Poppins ExtraBold"/>
                <a:sym typeface="Poppins ExtraBold"/>
              </a:rPr>
              <a:t>“</a:t>
            </a:r>
            <a:endParaRPr sz="12000">
              <a:solidFill>
                <a:schemeClr val="accent5"/>
              </a:solidFill>
              <a:latin typeface="Poppins ExtraBold"/>
              <a:ea typeface="Poppins ExtraBold"/>
              <a:cs typeface="Poppins ExtraBold"/>
              <a:sym typeface="Poppins ExtraBold"/>
            </a:endParaRPr>
          </a:p>
        </p:txBody>
      </p:sp>
      <p:sp>
        <p:nvSpPr>
          <p:cNvPr id="408" name="Google Shape;408;p19"/>
          <p:cNvSpPr txBox="1"/>
          <p:nvPr/>
        </p:nvSpPr>
        <p:spPr>
          <a:xfrm>
            <a:off x="7863900" y="1371699"/>
            <a:ext cx="3657600" cy="34146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r>
              <a:rPr lang="en-US" sz="1600" dirty="0">
                <a:solidFill>
                  <a:schemeClr val="lt1"/>
                </a:solidFill>
                <a:latin typeface="Open Sans SemiBold"/>
                <a:ea typeface="Open Sans SemiBold"/>
                <a:cs typeface="Open Sans SemiBold"/>
                <a:sym typeface="Open Sans SemiBold"/>
              </a:rPr>
              <a:t>I can say that I was able to focus on the healing of my child as I knew MASA would handle the rest. </a:t>
            </a:r>
            <a:endParaRPr sz="1600" dirty="0">
              <a:solidFill>
                <a:schemeClr val="lt1"/>
              </a:solidFill>
              <a:latin typeface="Open Sans SemiBold"/>
              <a:ea typeface="Open Sans SemiBold"/>
              <a:cs typeface="Open Sans SemiBold"/>
              <a:sym typeface="Open Sans SemiBold"/>
            </a:endParaRPr>
          </a:p>
          <a:p>
            <a:pPr marL="0" marR="0" lvl="0" indent="0" algn="l" rtl="0">
              <a:lnSpc>
                <a:spcPct val="110000"/>
              </a:lnSpc>
              <a:spcBef>
                <a:spcPts val="1200"/>
              </a:spcBef>
              <a:spcAft>
                <a:spcPts val="0"/>
              </a:spcAft>
              <a:buNone/>
            </a:pPr>
            <a:r>
              <a:rPr lang="en-US" sz="1600" dirty="0">
                <a:solidFill>
                  <a:schemeClr val="lt1"/>
                </a:solidFill>
                <a:latin typeface="Open Sans SemiBold"/>
                <a:ea typeface="Open Sans SemiBold"/>
                <a:cs typeface="Open Sans SemiBold"/>
                <a:sym typeface="Open Sans SemiBold"/>
              </a:rPr>
              <a:t>I never had to worry about calling MASA to see if this was paid. Never had to answer a million questions as to what happened and if this was a covered expense.” </a:t>
            </a:r>
            <a:endParaRPr sz="1600" dirty="0">
              <a:solidFill>
                <a:schemeClr val="lt1"/>
              </a:solidFill>
              <a:latin typeface="Open Sans SemiBold"/>
              <a:ea typeface="Open Sans SemiBold"/>
              <a:cs typeface="Open Sans SemiBold"/>
              <a:sym typeface="Open Sans SemiBold"/>
            </a:endParaRPr>
          </a:p>
          <a:p>
            <a:pPr marL="0" marR="0" lvl="0" indent="0" algn="l" rtl="0">
              <a:lnSpc>
                <a:spcPct val="110000"/>
              </a:lnSpc>
              <a:spcBef>
                <a:spcPts val="1200"/>
              </a:spcBef>
              <a:spcAft>
                <a:spcPts val="1200"/>
              </a:spcAft>
              <a:buNone/>
            </a:pPr>
            <a:r>
              <a:rPr lang="en-US" sz="1600" dirty="0">
                <a:solidFill>
                  <a:schemeClr val="accent5"/>
                </a:solidFill>
                <a:latin typeface="Open Sans SemiBold"/>
                <a:ea typeface="Open Sans SemiBold"/>
                <a:cs typeface="Open Sans SemiBold"/>
                <a:sym typeface="Open Sans SemiBold"/>
              </a:rPr>
              <a:t>— Ashley, MASA member</a:t>
            </a:r>
            <a:endParaRPr sz="1800" dirty="0">
              <a:solidFill>
                <a:schemeClr val="accent5"/>
              </a:solidFill>
              <a:latin typeface="Open Sans SemiBold"/>
              <a:ea typeface="Open Sans SemiBold"/>
              <a:cs typeface="Open Sans SemiBold"/>
              <a:sym typeface="Open Sans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white arrow pointing right&#10;&#10;Description automatically generated">
            <a:extLst>
              <a:ext uri="{FF2B5EF4-FFF2-40B4-BE49-F238E27FC236}">
                <a16:creationId xmlns:a16="http://schemas.microsoft.com/office/drawing/2014/main" id="{18C44459-E783-0F6C-2576-C0374C595A8E}"/>
              </a:ext>
            </a:extLst>
          </p:cNvPr>
          <p:cNvPicPr>
            <a:picLocks noChangeAspect="1"/>
          </p:cNvPicPr>
          <p:nvPr/>
        </p:nvPicPr>
        <p:blipFill rotWithShape="1">
          <a:blip r:embed="rId3">
            <a:alphaModFix amt="21000"/>
          </a:blip>
          <a:srcRect l="20245" t="8586" b="29070"/>
          <a:stretch/>
        </p:blipFill>
        <p:spPr>
          <a:xfrm flipH="1">
            <a:off x="6687706" y="-1"/>
            <a:ext cx="5504294" cy="6858001"/>
          </a:xfrm>
          <a:prstGeom prst="rect">
            <a:avLst/>
          </a:prstGeom>
        </p:spPr>
      </p:pic>
      <p:sp>
        <p:nvSpPr>
          <p:cNvPr id="47" name="Rectangle 46">
            <a:extLst>
              <a:ext uri="{FF2B5EF4-FFF2-40B4-BE49-F238E27FC236}">
                <a16:creationId xmlns:a16="http://schemas.microsoft.com/office/drawing/2014/main" id="{1BB126CA-97C0-D4F8-2D6F-094B1433F1D6}"/>
              </a:ext>
            </a:extLst>
          </p:cNvPr>
          <p:cNvSpPr/>
          <p:nvPr/>
        </p:nvSpPr>
        <p:spPr>
          <a:xfrm>
            <a:off x="20136955" y="3467818"/>
            <a:ext cx="787992" cy="2863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C9E9C7F-7F40-C6CA-BCE4-06E73FA8B8E1}"/>
              </a:ext>
            </a:extLst>
          </p:cNvPr>
          <p:cNvSpPr/>
          <p:nvPr/>
        </p:nvSpPr>
        <p:spPr>
          <a:xfrm>
            <a:off x="13243423" y="3493130"/>
            <a:ext cx="787992" cy="2863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4A5F41A-9316-9ACB-59D5-48DF4133215C}"/>
              </a:ext>
            </a:extLst>
          </p:cNvPr>
          <p:cNvSpPr txBox="1"/>
          <p:nvPr/>
        </p:nvSpPr>
        <p:spPr>
          <a:xfrm>
            <a:off x="-2465013" y="-999690"/>
            <a:ext cx="1513349" cy="938719"/>
          </a:xfrm>
          <a:prstGeom prst="rect">
            <a:avLst/>
          </a:prstGeom>
          <a:noFill/>
        </p:spPr>
        <p:txBody>
          <a:bodyPr wrap="square" lIns="91440" tIns="45720" rIns="91440" bIns="45720" rtlCol="0" anchor="t">
            <a:spAutoFit/>
          </a:bodyPr>
          <a:lstStyle/>
          <a:p>
            <a:pPr marL="171450" indent="-171450">
              <a:spcAft>
                <a:spcPts val="600"/>
              </a:spcAft>
              <a:buFont typeface="Arial" panose="020B0604020202020204" pitchFamily="34" charset="0"/>
              <a:buChar char="•"/>
            </a:pPr>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20+ sources </a:t>
            </a:r>
          </a:p>
          <a:p>
            <a:pPr marL="171450" indent="-171450">
              <a:spcAft>
                <a:spcPts val="600"/>
              </a:spcAft>
              <a:buFont typeface="Arial" panose="020B0604020202020204" pitchFamily="34" charset="0"/>
              <a:buChar char="•"/>
            </a:pPr>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25,000 datapoints</a:t>
            </a:r>
          </a:p>
          <a:p>
            <a:pPr marL="171450" indent="-171450">
              <a:spcAft>
                <a:spcPts val="600"/>
              </a:spcAft>
              <a:buFont typeface="Arial" panose="020B0604020202020204" pitchFamily="34" charset="0"/>
              <a:buChar char="•"/>
            </a:pPr>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Campaign results</a:t>
            </a:r>
          </a:p>
          <a:p>
            <a:pPr marL="171450" indent="-171450">
              <a:spcAft>
                <a:spcPts val="600"/>
              </a:spcAft>
              <a:buFont typeface="Arial" panose="020B0604020202020204" pitchFamily="34" charset="0"/>
              <a:buChar char="•"/>
            </a:pPr>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Purchase history</a:t>
            </a:r>
          </a:p>
        </p:txBody>
      </p:sp>
      <p:sp>
        <p:nvSpPr>
          <p:cNvPr id="2" name="TextBox 1">
            <a:extLst>
              <a:ext uri="{FF2B5EF4-FFF2-40B4-BE49-F238E27FC236}">
                <a16:creationId xmlns:a16="http://schemas.microsoft.com/office/drawing/2014/main" id="{8B5F6F36-904C-392F-11FB-F6A18EA23B2A}"/>
              </a:ext>
            </a:extLst>
          </p:cNvPr>
          <p:cNvSpPr txBox="1"/>
          <p:nvPr/>
        </p:nvSpPr>
        <p:spPr>
          <a:xfrm>
            <a:off x="732582" y="2947503"/>
            <a:ext cx="5691035" cy="2124922"/>
          </a:xfrm>
          <a:prstGeom prst="rect">
            <a:avLst/>
          </a:prstGeom>
          <a:noFill/>
        </p:spPr>
        <p:txBody>
          <a:bodyPr wrap="square" rtlCol="0">
            <a:spAutoFit/>
          </a:bodyPr>
          <a:lstStyle/>
          <a:p>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Founded in 1974 as Medical Air Services Association, Inc. and celebrating its 50th anniversary, MASA® continues to expand on its mission to connect members with critical care. As a global organization with 17 international locations and coverage in all 50 states and Canada, MASA serves more than 2 million members with emergency and non-emergency transportation benefits and so much more. Learn more at </a:t>
            </a: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masaaccess.com</a:t>
            </a: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gold circle with white text and numbers&#10;&#10;Description automatically generated">
            <a:extLst>
              <a:ext uri="{FF2B5EF4-FFF2-40B4-BE49-F238E27FC236}">
                <a16:creationId xmlns:a16="http://schemas.microsoft.com/office/drawing/2014/main" id="{2AAA2CA3-E0E2-7511-531D-264F10249C3E}"/>
              </a:ext>
            </a:extLst>
          </p:cNvPr>
          <p:cNvPicPr>
            <a:picLocks noChangeAspect="1"/>
          </p:cNvPicPr>
          <p:nvPr/>
        </p:nvPicPr>
        <p:blipFill>
          <a:blip r:embed="rId5"/>
          <a:stretch>
            <a:fillRect/>
          </a:stretch>
        </p:blipFill>
        <p:spPr>
          <a:xfrm>
            <a:off x="7003752" y="1020495"/>
            <a:ext cx="4945270" cy="4945270"/>
          </a:xfrm>
          <a:prstGeom prst="rect">
            <a:avLst/>
          </a:prstGeom>
        </p:spPr>
      </p:pic>
      <p:sp>
        <p:nvSpPr>
          <p:cNvPr id="34" name="Title 1">
            <a:extLst>
              <a:ext uri="{FF2B5EF4-FFF2-40B4-BE49-F238E27FC236}">
                <a16:creationId xmlns:a16="http://schemas.microsoft.com/office/drawing/2014/main" id="{1D152ACB-75A6-B4F0-378C-2EBBB11B62D2}"/>
              </a:ext>
            </a:extLst>
          </p:cNvPr>
          <p:cNvSpPr txBox="1">
            <a:spLocks/>
          </p:cNvSpPr>
          <p:nvPr/>
        </p:nvSpPr>
        <p:spPr>
          <a:xfrm>
            <a:off x="674175" y="1636720"/>
            <a:ext cx="5807847" cy="1563680"/>
          </a:xfrm>
          <a:prstGeom prst="rect">
            <a:avLst/>
          </a:prstGeom>
        </p:spPr>
        <p:txBody>
          <a:bodyPr anchor="ctr">
            <a:normAutofit/>
          </a:bodyPr>
          <a:lstStyle>
            <a:lvl1pPr algn="l" defTabSz="914400" rtl="0" eaLnBrk="1" latinLnBrk="0" hangingPunct="1">
              <a:lnSpc>
                <a:spcPct val="90000"/>
              </a:lnSpc>
              <a:spcBef>
                <a:spcPct val="0"/>
              </a:spcBef>
              <a:buNone/>
              <a:defRPr sz="3600" b="1" kern="1200">
                <a:solidFill>
                  <a:srgbClr val="230871"/>
                </a:solidFill>
                <a:latin typeface="Poppins" pitchFamily="2" charset="77"/>
                <a:ea typeface="+mj-ea"/>
                <a:cs typeface="Poppins" pitchFamily="2" charset="77"/>
              </a:defRPr>
            </a:lvl1pPr>
          </a:lstStyle>
          <a:p>
            <a:r>
              <a:rPr lang="en-US" sz="7200" dirty="0">
                <a:solidFill>
                  <a:schemeClr val="accent6"/>
                </a:solidFill>
              </a:rPr>
              <a:t>MASA is 50!</a:t>
            </a:r>
          </a:p>
        </p:txBody>
      </p:sp>
    </p:spTree>
    <p:extLst>
      <p:ext uri="{BB962C8B-B14F-4D97-AF65-F5344CB8AC3E}">
        <p14:creationId xmlns:p14="http://schemas.microsoft.com/office/powerpoint/2010/main" val="477869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0"/>
          <p:cNvSpPr txBox="1">
            <a:spLocks noGrp="1"/>
          </p:cNvSpPr>
          <p:nvPr>
            <p:ph type="title" idx="4294967295"/>
          </p:nvPr>
        </p:nvSpPr>
        <p:spPr>
          <a:xfrm>
            <a:off x="548640" y="731838"/>
            <a:ext cx="4663123" cy="11652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A2857"/>
              </a:buClr>
              <a:buSzPts val="3600"/>
              <a:buFont typeface="Poppins"/>
              <a:buNone/>
            </a:pPr>
            <a:r>
              <a:rPr lang="en-US" sz="3800" dirty="0">
                <a:solidFill>
                  <a:schemeClr val="dk1"/>
                </a:solidFill>
              </a:rPr>
              <a:t>MASA at work</a:t>
            </a:r>
            <a:br>
              <a:rPr lang="en-US" sz="3800" b="1" dirty="0">
                <a:solidFill>
                  <a:schemeClr val="dk1"/>
                </a:solidFill>
                <a:latin typeface="Poppins"/>
                <a:ea typeface="Poppins"/>
                <a:cs typeface="Poppins"/>
                <a:sym typeface="Poppins"/>
              </a:rPr>
            </a:br>
            <a:br>
              <a:rPr lang="en-US" sz="1000" b="1" dirty="0">
                <a:solidFill>
                  <a:schemeClr val="dk1"/>
                </a:solidFill>
                <a:latin typeface="Poppins"/>
                <a:ea typeface="Poppins"/>
                <a:cs typeface="Poppins"/>
                <a:sym typeface="Poppins"/>
              </a:rPr>
            </a:br>
            <a:r>
              <a:rPr lang="en-US" sz="2000" b="0" dirty="0">
                <a:solidFill>
                  <a:schemeClr val="dk1"/>
                </a:solidFill>
                <a:latin typeface="Poppins Medium"/>
                <a:ea typeface="Poppins Medium"/>
                <a:cs typeface="Poppins Medium"/>
                <a:sym typeface="Poppins Medium"/>
              </a:rPr>
              <a:t>Multiple ground ambulances</a:t>
            </a:r>
            <a:endParaRPr sz="2000" b="0" dirty="0">
              <a:solidFill>
                <a:schemeClr val="dk1"/>
              </a:solidFill>
              <a:latin typeface="Poppins Medium"/>
              <a:ea typeface="Poppins Medium"/>
              <a:cs typeface="Poppins Medium"/>
              <a:sym typeface="Poppins Medium"/>
            </a:endParaRPr>
          </a:p>
        </p:txBody>
      </p:sp>
      <p:sp>
        <p:nvSpPr>
          <p:cNvPr id="414" name="Google Shape;414;p20"/>
          <p:cNvSpPr txBox="1"/>
          <p:nvPr/>
        </p:nvSpPr>
        <p:spPr>
          <a:xfrm>
            <a:off x="548640" y="2103120"/>
            <a:ext cx="5212200" cy="3075000"/>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1D2D52"/>
              </a:buClr>
              <a:buSzPts val="1200"/>
              <a:buFont typeface="Poppins"/>
              <a:buNone/>
            </a:pPr>
            <a:r>
              <a:rPr lang="en-US" sz="1600" b="1">
                <a:solidFill>
                  <a:schemeClr val="dk1"/>
                </a:solidFill>
                <a:latin typeface="Poppins"/>
                <a:ea typeface="Poppins"/>
                <a:cs typeface="Poppins"/>
                <a:sym typeface="Poppins"/>
              </a:rPr>
              <a:t>Cardiac episode at work</a:t>
            </a:r>
            <a:endParaRPr sz="1600">
              <a:solidFill>
                <a:schemeClr val="dk1"/>
              </a:solidFill>
            </a:endParaRPr>
          </a:p>
          <a:p>
            <a:pPr marL="0" marR="0" lvl="0" indent="0" algn="l" rtl="0">
              <a:lnSpc>
                <a:spcPct val="114000"/>
              </a:lnSpc>
              <a:spcBef>
                <a:spcPts val="400"/>
              </a:spcBef>
              <a:spcAft>
                <a:spcPts val="0"/>
              </a:spcAft>
              <a:buClr>
                <a:srgbClr val="3A3838"/>
              </a:buClr>
              <a:buSzPts val="1200"/>
              <a:buFont typeface="Open Sans"/>
              <a:buNone/>
            </a:pPr>
            <a:r>
              <a:rPr lang="en-US">
                <a:solidFill>
                  <a:srgbClr val="3A3838"/>
                </a:solidFill>
                <a:latin typeface="Open Sans"/>
                <a:ea typeface="Open Sans"/>
                <a:cs typeface="Open Sans"/>
                <a:sym typeface="Open Sans"/>
              </a:rPr>
              <a:t>After driving to an urgent care clinic, Paul was transferred to a local hospital for symptoms of cardiac arrest. Once he was examined, the doctor ordered a transfer to advanced facilities for life-saving treatments.</a:t>
            </a:r>
            <a:endParaRPr/>
          </a:p>
          <a:p>
            <a:pPr marL="0" marR="0" lvl="0" indent="0" algn="l" rtl="0">
              <a:lnSpc>
                <a:spcPct val="114000"/>
              </a:lnSpc>
              <a:spcBef>
                <a:spcPts val="400"/>
              </a:spcBef>
              <a:spcAft>
                <a:spcPts val="0"/>
              </a:spcAft>
              <a:buNone/>
            </a:pPr>
            <a:endParaRPr b="1">
              <a:solidFill>
                <a:srgbClr val="1D2D52"/>
              </a:solidFill>
              <a:latin typeface="Poppins"/>
              <a:ea typeface="Poppins"/>
              <a:cs typeface="Poppins"/>
              <a:sym typeface="Poppins"/>
            </a:endParaRPr>
          </a:p>
          <a:p>
            <a:pPr marL="0" marR="0" lvl="0" indent="0" algn="l" rtl="0">
              <a:lnSpc>
                <a:spcPct val="114000"/>
              </a:lnSpc>
              <a:spcBef>
                <a:spcPts val="400"/>
              </a:spcBef>
              <a:spcAft>
                <a:spcPts val="0"/>
              </a:spcAft>
              <a:buNone/>
            </a:pPr>
            <a:r>
              <a:rPr lang="en-US" sz="1600" b="1">
                <a:solidFill>
                  <a:schemeClr val="dk1"/>
                </a:solidFill>
                <a:latin typeface="Poppins"/>
                <a:ea typeface="Poppins"/>
                <a:cs typeface="Poppins"/>
                <a:sym typeface="Poppins"/>
              </a:rPr>
              <a:t>Two ambulance trips, medical procedures, </a:t>
            </a:r>
            <a:br>
              <a:rPr lang="en-US" sz="1600" b="1">
                <a:solidFill>
                  <a:schemeClr val="dk1"/>
                </a:solidFill>
                <a:latin typeface="Poppins"/>
                <a:ea typeface="Poppins"/>
                <a:cs typeface="Poppins"/>
                <a:sym typeface="Poppins"/>
              </a:rPr>
            </a:br>
            <a:r>
              <a:rPr lang="en-US" sz="1600" b="1">
                <a:solidFill>
                  <a:schemeClr val="dk1"/>
                </a:solidFill>
                <a:latin typeface="Poppins"/>
                <a:ea typeface="Poppins"/>
                <a:cs typeface="Poppins"/>
                <a:sym typeface="Poppins"/>
              </a:rPr>
              <a:t>and two hospitals</a:t>
            </a:r>
            <a:endParaRPr sz="1600" b="1">
              <a:solidFill>
                <a:schemeClr val="dk1"/>
              </a:solidFill>
              <a:latin typeface="Poppins"/>
              <a:ea typeface="Poppins"/>
              <a:cs typeface="Poppins"/>
              <a:sym typeface="Poppins"/>
            </a:endParaRPr>
          </a:p>
          <a:p>
            <a:pPr marL="0" marR="0" lvl="0" indent="0" algn="l" rtl="0">
              <a:lnSpc>
                <a:spcPct val="114000"/>
              </a:lnSpc>
              <a:spcBef>
                <a:spcPts val="400"/>
              </a:spcBef>
              <a:spcAft>
                <a:spcPts val="400"/>
              </a:spcAft>
              <a:buNone/>
            </a:pPr>
            <a:r>
              <a:rPr lang="en-US">
                <a:solidFill>
                  <a:srgbClr val="3A3838"/>
                </a:solidFill>
                <a:latin typeface="Open Sans"/>
                <a:ea typeface="Open Sans"/>
                <a:cs typeface="Open Sans"/>
                <a:sym typeface="Open Sans"/>
              </a:rPr>
              <a:t>Paul submitted his medical transport bills to MASA after his return home. The total of his multiple ambulance transport costs was covered in full, leaving Paul with a $0 outcome.</a:t>
            </a:r>
            <a:endParaRPr/>
          </a:p>
        </p:txBody>
      </p:sp>
      <p:sp>
        <p:nvSpPr>
          <p:cNvPr id="415" name="Google Shape;415;p20"/>
          <p:cNvSpPr/>
          <p:nvPr/>
        </p:nvSpPr>
        <p:spPr>
          <a:xfrm rot="10800000">
            <a:off x="6400800" y="100"/>
            <a:ext cx="6988200" cy="6157800"/>
          </a:xfrm>
          <a:prstGeom prst="round1Rect">
            <a:avLst>
              <a:gd name="adj" fmla="val 25794"/>
            </a:avLst>
          </a:prstGeom>
          <a:solidFill>
            <a:srgbClr val="230871"/>
          </a:solidFill>
          <a:ln w="9525" cap="flat" cmpd="sng">
            <a:solidFill>
              <a:srgbClr val="2308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7" name="Google Shape;417;p20"/>
          <p:cNvSpPr txBox="1"/>
          <p:nvPr/>
        </p:nvSpPr>
        <p:spPr>
          <a:xfrm>
            <a:off x="6858000" y="914400"/>
            <a:ext cx="1005900" cy="100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0">
                <a:solidFill>
                  <a:schemeClr val="accent5"/>
                </a:solidFill>
                <a:latin typeface="Poppins ExtraBold"/>
                <a:ea typeface="Poppins ExtraBold"/>
                <a:cs typeface="Poppins ExtraBold"/>
                <a:sym typeface="Poppins ExtraBold"/>
              </a:rPr>
              <a:t>“</a:t>
            </a:r>
            <a:endParaRPr sz="12000">
              <a:solidFill>
                <a:schemeClr val="accent5"/>
              </a:solidFill>
              <a:latin typeface="Poppins ExtraBold"/>
              <a:ea typeface="Poppins ExtraBold"/>
              <a:cs typeface="Poppins ExtraBold"/>
              <a:sym typeface="Poppins ExtraBold"/>
            </a:endParaRPr>
          </a:p>
        </p:txBody>
      </p:sp>
      <p:sp>
        <p:nvSpPr>
          <p:cNvPr id="418" name="Google Shape;418;p20"/>
          <p:cNvSpPr txBox="1"/>
          <p:nvPr/>
        </p:nvSpPr>
        <p:spPr>
          <a:xfrm>
            <a:off x="7863900" y="1314450"/>
            <a:ext cx="3657600" cy="34146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None/>
            </a:pPr>
            <a:r>
              <a:rPr lang="en-US" sz="1600" dirty="0">
                <a:solidFill>
                  <a:schemeClr val="lt1"/>
                </a:solidFill>
                <a:latin typeface="Open Sans SemiBold"/>
                <a:ea typeface="Open Sans SemiBold"/>
                <a:cs typeface="Open Sans SemiBold"/>
                <a:sym typeface="Open Sans SemiBold"/>
              </a:rPr>
              <a:t>After several days being at home, the bills started arriving — two ambulances trips, medical procedures at two hospitals, and my return trip home. The folks at MASA advised they would review the claims, and the decision was that they would cover the total cost. Without the MASA membership, I would have had to finance the payments for the ambulance trips for some time.”</a:t>
            </a:r>
            <a:endParaRPr sz="1600" dirty="0">
              <a:solidFill>
                <a:schemeClr val="lt1"/>
              </a:solidFill>
              <a:latin typeface="Open Sans SemiBold"/>
              <a:ea typeface="Open Sans SemiBold"/>
              <a:cs typeface="Open Sans SemiBold"/>
              <a:sym typeface="Open Sans SemiBold"/>
            </a:endParaRPr>
          </a:p>
          <a:p>
            <a:pPr marL="0" lvl="0" indent="0" algn="l" rtl="0">
              <a:lnSpc>
                <a:spcPct val="110000"/>
              </a:lnSpc>
              <a:spcBef>
                <a:spcPts val="800"/>
              </a:spcBef>
              <a:spcAft>
                <a:spcPts val="0"/>
              </a:spcAft>
              <a:buNone/>
            </a:pPr>
            <a:r>
              <a:rPr lang="en-US" sz="1600" dirty="0">
                <a:solidFill>
                  <a:schemeClr val="accent5"/>
                </a:solidFill>
                <a:latin typeface="Open Sans SemiBold"/>
                <a:ea typeface="Open Sans SemiBold"/>
                <a:cs typeface="Open Sans SemiBold"/>
                <a:sym typeface="Open Sans SemiBold"/>
              </a:rPr>
              <a:t>— Paul, MASA member</a:t>
            </a:r>
            <a:endParaRPr sz="1600" dirty="0">
              <a:solidFill>
                <a:schemeClr val="accent5"/>
              </a:solidFill>
              <a:latin typeface="Open Sans SemiBold"/>
              <a:ea typeface="Open Sans SemiBold"/>
              <a:cs typeface="Open Sans SemiBold"/>
              <a:sym typeface="Open Sans SemiBold"/>
            </a:endParaRPr>
          </a:p>
          <a:p>
            <a:pPr marL="0" marR="0" lvl="0" indent="0" algn="l" rtl="0">
              <a:lnSpc>
                <a:spcPct val="110000"/>
              </a:lnSpc>
              <a:spcBef>
                <a:spcPts val="800"/>
              </a:spcBef>
              <a:spcAft>
                <a:spcPts val="800"/>
              </a:spcAft>
              <a:buNone/>
            </a:pPr>
            <a:endParaRPr sz="1600" dirty="0">
              <a:solidFill>
                <a:schemeClr val="lt1"/>
              </a:solidFill>
              <a:latin typeface="Open Sans SemiBold"/>
              <a:ea typeface="Open Sans SemiBold"/>
              <a:cs typeface="Open Sans SemiBold"/>
              <a:sym typeface="Open Sans SemiBo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6"/>
          <p:cNvSpPr/>
          <p:nvPr/>
        </p:nvSpPr>
        <p:spPr>
          <a:xfrm>
            <a:off x="6339840" y="3229843"/>
            <a:ext cx="2011800" cy="1005900"/>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chemeClr val="dk2"/>
              </a:buClr>
              <a:buSzPts val="3600"/>
              <a:buFont typeface="Poppins"/>
              <a:buNone/>
            </a:pPr>
            <a:r>
              <a:rPr lang="en-US" sz="4400" b="1">
                <a:solidFill>
                  <a:schemeClr val="dk2"/>
                </a:solidFill>
                <a:latin typeface="Poppins"/>
                <a:ea typeface="Poppins"/>
                <a:cs typeface="Poppins"/>
                <a:sym typeface="Poppins"/>
              </a:rPr>
              <a:t>17</a:t>
            </a:r>
            <a:r>
              <a:rPr lang="en-US" sz="3800">
                <a:solidFill>
                  <a:schemeClr val="dk2"/>
                </a:solidFill>
                <a:latin typeface="Poppins"/>
                <a:ea typeface="Poppins"/>
                <a:cs typeface="Poppins"/>
                <a:sym typeface="Poppins"/>
              </a:rPr>
              <a:t> </a:t>
            </a:r>
            <a:endParaRPr sz="3800"/>
          </a:p>
          <a:p>
            <a:pPr marL="0" marR="0" lvl="0" indent="0" algn="l" rtl="0">
              <a:lnSpc>
                <a:spcPct val="100000"/>
              </a:lnSpc>
              <a:spcBef>
                <a:spcPts val="400"/>
              </a:spcBef>
              <a:spcAft>
                <a:spcPts val="400"/>
              </a:spcAft>
              <a:buClr>
                <a:srgbClr val="414140"/>
              </a:buClr>
              <a:buSzPts val="2000"/>
              <a:buFont typeface="Poppins"/>
              <a:buNone/>
            </a:pPr>
            <a:r>
              <a:rPr lang="en-US" sz="2000">
                <a:solidFill>
                  <a:srgbClr val="414140"/>
                </a:solidFill>
                <a:latin typeface="Poppins"/>
                <a:ea typeface="Poppins"/>
                <a:cs typeface="Poppins"/>
                <a:sym typeface="Poppins"/>
              </a:rPr>
              <a:t>international locations</a:t>
            </a:r>
            <a:endParaRPr/>
          </a:p>
        </p:txBody>
      </p:sp>
      <p:sp>
        <p:nvSpPr>
          <p:cNvPr id="425" name="Google Shape;425;p6"/>
          <p:cNvSpPr txBox="1">
            <a:spLocks noGrp="1"/>
          </p:cNvSpPr>
          <p:nvPr>
            <p:ph type="title" idx="4294967295"/>
          </p:nvPr>
        </p:nvSpPr>
        <p:spPr>
          <a:xfrm>
            <a:off x="731520" y="731838"/>
            <a:ext cx="11460480" cy="914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D2D52"/>
              </a:buClr>
              <a:buSzPts val="4800"/>
              <a:buFont typeface="Poppins"/>
              <a:buNone/>
            </a:pPr>
            <a:r>
              <a:rPr lang="en-US" sz="4800" dirty="0">
                <a:solidFill>
                  <a:schemeClr val="dk1"/>
                </a:solidFill>
                <a:latin typeface="Poppins"/>
                <a:ea typeface="Poppins"/>
                <a:cs typeface="Poppins"/>
                <a:sym typeface="Poppins"/>
              </a:rPr>
              <a:t>MASA by the numbers</a:t>
            </a:r>
            <a:endParaRPr dirty="0">
              <a:solidFill>
                <a:schemeClr val="dk1"/>
              </a:solidFill>
            </a:endParaRPr>
          </a:p>
        </p:txBody>
      </p:sp>
      <p:sp>
        <p:nvSpPr>
          <p:cNvPr id="426" name="Google Shape;426;p6"/>
          <p:cNvSpPr/>
          <p:nvPr/>
        </p:nvSpPr>
        <p:spPr>
          <a:xfrm>
            <a:off x="9144000" y="3229843"/>
            <a:ext cx="2011800" cy="1005900"/>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chemeClr val="dk2"/>
              </a:buClr>
              <a:buSzPts val="3600"/>
              <a:buFont typeface="Poppins"/>
              <a:buNone/>
            </a:pPr>
            <a:r>
              <a:rPr lang="en-US" sz="4400" b="1">
                <a:solidFill>
                  <a:schemeClr val="dk2"/>
                </a:solidFill>
                <a:latin typeface="Poppins"/>
                <a:ea typeface="Poppins"/>
                <a:cs typeface="Poppins"/>
                <a:sym typeface="Poppins"/>
              </a:rPr>
              <a:t>4.8</a:t>
            </a:r>
            <a:r>
              <a:rPr lang="en-US" sz="4400">
                <a:solidFill>
                  <a:srgbClr val="0C0C0C"/>
                </a:solidFill>
                <a:latin typeface="Poppins"/>
                <a:ea typeface="Poppins"/>
                <a:cs typeface="Poppins"/>
                <a:sym typeface="Poppins"/>
              </a:rPr>
              <a:t> </a:t>
            </a:r>
            <a:endParaRPr sz="4400"/>
          </a:p>
          <a:p>
            <a:pPr marL="0" marR="0" lvl="0" indent="0" algn="l" rtl="0">
              <a:lnSpc>
                <a:spcPct val="100000"/>
              </a:lnSpc>
              <a:spcBef>
                <a:spcPts val="400"/>
              </a:spcBef>
              <a:spcAft>
                <a:spcPts val="400"/>
              </a:spcAft>
              <a:buClr>
                <a:srgbClr val="414140"/>
              </a:buClr>
              <a:buSzPts val="2000"/>
              <a:buFont typeface="Poppins"/>
              <a:buNone/>
            </a:pPr>
            <a:r>
              <a:rPr lang="en-US" sz="2000">
                <a:solidFill>
                  <a:srgbClr val="414140"/>
                </a:solidFill>
                <a:latin typeface="Poppins"/>
                <a:ea typeface="Poppins"/>
                <a:cs typeface="Poppins"/>
                <a:sym typeface="Poppins"/>
              </a:rPr>
              <a:t>google review</a:t>
            </a:r>
            <a:endParaRPr/>
          </a:p>
        </p:txBody>
      </p:sp>
      <p:sp>
        <p:nvSpPr>
          <p:cNvPr id="427" name="Google Shape;427;p6"/>
          <p:cNvSpPr/>
          <p:nvPr/>
        </p:nvSpPr>
        <p:spPr>
          <a:xfrm>
            <a:off x="731520" y="3229843"/>
            <a:ext cx="2011800" cy="1005900"/>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chemeClr val="dk2"/>
              </a:buClr>
              <a:buSzPts val="3600"/>
              <a:buFont typeface="Poppins"/>
              <a:buNone/>
            </a:pPr>
            <a:r>
              <a:rPr lang="en-US" sz="4400" b="1">
                <a:solidFill>
                  <a:schemeClr val="dk2"/>
                </a:solidFill>
                <a:latin typeface="Poppins"/>
                <a:ea typeface="Poppins"/>
                <a:cs typeface="Poppins"/>
                <a:sym typeface="Poppins"/>
              </a:rPr>
              <a:t>2M+</a:t>
            </a:r>
            <a:endParaRPr sz="4400">
              <a:solidFill>
                <a:schemeClr val="dk2"/>
              </a:solidFill>
            </a:endParaRPr>
          </a:p>
          <a:p>
            <a:pPr marL="0" marR="0" lvl="0" indent="0" algn="l" rtl="0">
              <a:lnSpc>
                <a:spcPct val="100000"/>
              </a:lnSpc>
              <a:spcBef>
                <a:spcPts val="400"/>
              </a:spcBef>
              <a:spcAft>
                <a:spcPts val="400"/>
              </a:spcAft>
              <a:buClr>
                <a:srgbClr val="414140"/>
              </a:buClr>
              <a:buSzPts val="2000"/>
              <a:buFont typeface="Poppins"/>
              <a:buNone/>
            </a:pPr>
            <a:r>
              <a:rPr lang="en-US" sz="2000">
                <a:solidFill>
                  <a:srgbClr val="414140"/>
                </a:solidFill>
                <a:latin typeface="Poppins"/>
                <a:ea typeface="Poppins"/>
                <a:cs typeface="Poppins"/>
                <a:sym typeface="Poppins"/>
              </a:rPr>
              <a:t>members</a:t>
            </a:r>
            <a:endParaRPr/>
          </a:p>
        </p:txBody>
      </p:sp>
      <p:sp>
        <p:nvSpPr>
          <p:cNvPr id="428" name="Google Shape;428;p6"/>
          <p:cNvSpPr/>
          <p:nvPr/>
        </p:nvSpPr>
        <p:spPr>
          <a:xfrm>
            <a:off x="3535680" y="3229843"/>
            <a:ext cx="2011800" cy="1005900"/>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chemeClr val="dk2"/>
              </a:buClr>
              <a:buSzPts val="3600"/>
              <a:buFont typeface="Poppins"/>
              <a:buNone/>
            </a:pPr>
            <a:r>
              <a:rPr lang="en-US" sz="4400" b="1">
                <a:solidFill>
                  <a:schemeClr val="dk2"/>
                </a:solidFill>
                <a:latin typeface="Poppins"/>
                <a:ea typeface="Poppins"/>
                <a:cs typeface="Poppins"/>
                <a:sym typeface="Poppins"/>
              </a:rPr>
              <a:t>500+</a:t>
            </a:r>
            <a:endParaRPr sz="4400"/>
          </a:p>
          <a:p>
            <a:pPr marL="0" marR="0" lvl="0" indent="0" algn="l" rtl="0">
              <a:lnSpc>
                <a:spcPct val="100000"/>
              </a:lnSpc>
              <a:spcBef>
                <a:spcPts val="400"/>
              </a:spcBef>
              <a:spcAft>
                <a:spcPts val="400"/>
              </a:spcAft>
              <a:buClr>
                <a:srgbClr val="414140"/>
              </a:buClr>
              <a:buSzPts val="2000"/>
              <a:buFont typeface="Poppins"/>
              <a:buNone/>
            </a:pPr>
            <a:r>
              <a:rPr lang="en-US" sz="2000">
                <a:solidFill>
                  <a:srgbClr val="414140"/>
                </a:solidFill>
                <a:latin typeface="Poppins"/>
                <a:ea typeface="Poppins"/>
                <a:cs typeface="Poppins"/>
                <a:sym typeface="Poppins"/>
              </a:rPr>
              <a:t>team members</a:t>
            </a:r>
            <a:endParaRPr/>
          </a:p>
        </p:txBody>
      </p:sp>
      <p:pic>
        <p:nvPicPr>
          <p:cNvPr id="430" name="Google Shape;430;p6"/>
          <p:cNvPicPr preferRelativeResize="0"/>
          <p:nvPr/>
        </p:nvPicPr>
        <p:blipFill rotWithShape="1">
          <a:blip r:embed="rId3">
            <a:alphaModFix/>
          </a:blip>
          <a:srcRect/>
          <a:stretch/>
        </p:blipFill>
        <p:spPr>
          <a:xfrm>
            <a:off x="3535685" y="2180485"/>
            <a:ext cx="1371600" cy="728662"/>
          </a:xfrm>
          <a:prstGeom prst="rect">
            <a:avLst/>
          </a:prstGeom>
          <a:noFill/>
          <a:ln>
            <a:noFill/>
          </a:ln>
        </p:spPr>
      </p:pic>
      <p:pic>
        <p:nvPicPr>
          <p:cNvPr id="432" name="Google Shape;432;p6"/>
          <p:cNvPicPr preferRelativeResize="0"/>
          <p:nvPr/>
        </p:nvPicPr>
        <p:blipFill rotWithShape="1">
          <a:blip r:embed="rId4">
            <a:alphaModFix/>
          </a:blip>
          <a:srcRect/>
          <a:stretch/>
        </p:blipFill>
        <p:spPr>
          <a:xfrm>
            <a:off x="9144009" y="2131324"/>
            <a:ext cx="1349701" cy="826985"/>
          </a:xfrm>
          <a:prstGeom prst="rect">
            <a:avLst/>
          </a:prstGeom>
          <a:noFill/>
          <a:ln>
            <a:noFill/>
          </a:ln>
        </p:spPr>
      </p:pic>
      <p:pic>
        <p:nvPicPr>
          <p:cNvPr id="3" name="Picture 2" descr="A yellow and blue logo with a blue and yellow outline&#10;&#10;Description automatically generated">
            <a:extLst>
              <a:ext uri="{FF2B5EF4-FFF2-40B4-BE49-F238E27FC236}">
                <a16:creationId xmlns:a16="http://schemas.microsoft.com/office/drawing/2014/main" id="{9B57796C-2F35-C869-2B07-0C6E7DDDD589}"/>
              </a:ext>
            </a:extLst>
          </p:cNvPr>
          <p:cNvPicPr>
            <a:picLocks noChangeAspect="1"/>
          </p:cNvPicPr>
          <p:nvPr/>
        </p:nvPicPr>
        <p:blipFill>
          <a:blip r:embed="rId5"/>
          <a:stretch>
            <a:fillRect/>
          </a:stretch>
        </p:blipFill>
        <p:spPr>
          <a:xfrm>
            <a:off x="498672" y="1632341"/>
            <a:ext cx="1524000" cy="1524000"/>
          </a:xfrm>
          <a:prstGeom prst="rect">
            <a:avLst/>
          </a:prstGeom>
        </p:spPr>
      </p:pic>
      <p:pic>
        <p:nvPicPr>
          <p:cNvPr id="5" name="Picture 4" descr="A logo of a planet with a circle and a arrow&#10;&#10;Description automatically generated">
            <a:extLst>
              <a:ext uri="{FF2B5EF4-FFF2-40B4-BE49-F238E27FC236}">
                <a16:creationId xmlns:a16="http://schemas.microsoft.com/office/drawing/2014/main" id="{B2B3A331-5166-C3AF-54D9-8C96B610EDFB}"/>
              </a:ext>
            </a:extLst>
          </p:cNvPr>
          <p:cNvPicPr>
            <a:picLocks noChangeAspect="1"/>
          </p:cNvPicPr>
          <p:nvPr/>
        </p:nvPicPr>
        <p:blipFill>
          <a:blip r:embed="rId6"/>
          <a:stretch>
            <a:fillRect/>
          </a:stretch>
        </p:blipFill>
        <p:spPr>
          <a:xfrm>
            <a:off x="6096000" y="1731889"/>
            <a:ext cx="1524000" cy="1524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21"/>
          <p:cNvSpPr txBox="1">
            <a:spLocks noGrp="1"/>
          </p:cNvSpPr>
          <p:nvPr>
            <p:ph type="title" idx="4294967295"/>
          </p:nvPr>
        </p:nvSpPr>
        <p:spPr>
          <a:xfrm>
            <a:off x="640080" y="1006475"/>
            <a:ext cx="6307130" cy="1536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1D2D52"/>
              </a:buClr>
              <a:buSzPts val="4400"/>
              <a:buFont typeface="Poppins"/>
              <a:buNone/>
            </a:pPr>
            <a:r>
              <a:rPr lang="en-US" sz="4400" dirty="0"/>
              <a:t>Everything you need to incorporate MASA</a:t>
            </a:r>
            <a:endParaRPr dirty="0"/>
          </a:p>
        </p:txBody>
      </p:sp>
      <p:sp>
        <p:nvSpPr>
          <p:cNvPr id="440" name="Google Shape;440;p21"/>
          <p:cNvSpPr txBox="1"/>
          <p:nvPr/>
        </p:nvSpPr>
        <p:spPr>
          <a:xfrm>
            <a:off x="640080" y="2834640"/>
            <a:ext cx="6733200" cy="2632200"/>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2000" b="0" i="0" u="none" strike="noStrike" cap="none" dirty="0">
                <a:solidFill>
                  <a:srgbClr val="414140"/>
                </a:solidFill>
                <a:latin typeface="Open Sans"/>
                <a:ea typeface="Open Sans"/>
                <a:cs typeface="Open Sans"/>
                <a:sym typeface="Open Sans"/>
              </a:rPr>
              <a:t>MASA collateral and presentations</a:t>
            </a:r>
            <a:endParaRPr dirty="0"/>
          </a:p>
          <a:p>
            <a:pPr marL="457200" marR="0" lvl="1" indent="0" algn="l" rtl="0">
              <a:spcBef>
                <a:spcPts val="2600"/>
              </a:spcBef>
              <a:spcAft>
                <a:spcPts val="0"/>
              </a:spcAft>
              <a:buNone/>
            </a:pPr>
            <a:r>
              <a:rPr lang="en-US" sz="2000" b="0" i="0" u="none" strike="noStrike" cap="none" dirty="0">
                <a:solidFill>
                  <a:srgbClr val="414140"/>
                </a:solidFill>
                <a:latin typeface="Open Sans"/>
                <a:ea typeface="Open Sans"/>
                <a:cs typeface="Open Sans"/>
                <a:sym typeface="Open Sans"/>
              </a:rPr>
              <a:t>Infographics and industry overviews</a:t>
            </a:r>
            <a:endParaRPr dirty="0"/>
          </a:p>
          <a:p>
            <a:pPr marL="457200" marR="0" lvl="1" indent="0" algn="l" rtl="0">
              <a:spcBef>
                <a:spcPts val="2600"/>
              </a:spcBef>
              <a:spcAft>
                <a:spcPts val="0"/>
              </a:spcAft>
              <a:buNone/>
            </a:pPr>
            <a:r>
              <a:rPr lang="en-US" sz="2000" b="0" i="0" u="none" strike="noStrike" cap="none" dirty="0">
                <a:solidFill>
                  <a:srgbClr val="414140"/>
                </a:solidFill>
                <a:latin typeface="Open Sans"/>
                <a:ea typeface="Open Sans"/>
                <a:cs typeface="Open Sans"/>
                <a:sym typeface="Open Sans"/>
              </a:rPr>
              <a:t>Group medical plan transportation coverage gap assessment </a:t>
            </a:r>
            <a:endParaRPr dirty="0"/>
          </a:p>
          <a:p>
            <a:pPr marL="457200" marR="0" lvl="1" indent="0" algn="l" rtl="0">
              <a:spcBef>
                <a:spcPts val="2600"/>
              </a:spcBef>
              <a:spcAft>
                <a:spcPts val="0"/>
              </a:spcAft>
              <a:buNone/>
            </a:pPr>
            <a:r>
              <a:rPr lang="en-US" sz="2000" b="0" i="0" u="none" strike="noStrike" cap="none" dirty="0">
                <a:solidFill>
                  <a:srgbClr val="414140"/>
                </a:solidFill>
                <a:latin typeface="Open Sans"/>
                <a:ea typeface="Open Sans"/>
                <a:cs typeface="Open Sans"/>
                <a:sym typeface="Open Sans"/>
              </a:rPr>
              <a:t>Open enrollment resources</a:t>
            </a:r>
            <a:endParaRPr dirty="0"/>
          </a:p>
        </p:txBody>
      </p:sp>
      <p:sp>
        <p:nvSpPr>
          <p:cNvPr id="441" name="Google Shape;441;p21"/>
          <p:cNvSpPr txBox="1"/>
          <p:nvPr/>
        </p:nvSpPr>
        <p:spPr>
          <a:xfrm>
            <a:off x="12452906" y="2555703"/>
            <a:ext cx="274320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rPr>
              <a:t>Link to broker portal: </a:t>
            </a:r>
            <a:r>
              <a:rPr lang="en-US" b="1" u="sng"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hlinkClick r:id="rId3">
                  <a:extLst>
                    <a:ext uri="{A12FA001-AC4F-418D-AE19-62706E023703}">
                      <ahyp:hlinkClr xmlns:ahyp="http://schemas.microsoft.com/office/drawing/2018/hyperlinkcolor" val="tx"/>
                    </a:ext>
                  </a:extLst>
                </a:hlinkClick>
              </a:rPr>
              <a:t>https://info.masamts.com/masa-mts-broker-success-portal</a:t>
            </a:r>
            <a:endParaRPr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442" name="Google Shape;442;p21" descr="A screenshot of a web page&#10;&#10;Description automatically generated"/>
          <p:cNvPicPr preferRelativeResize="0"/>
          <p:nvPr/>
        </p:nvPicPr>
        <p:blipFill rotWithShape="1">
          <a:blip r:embed="rId4">
            <a:alphaModFix/>
          </a:blip>
          <a:srcRect b="20239"/>
          <a:stretch/>
        </p:blipFill>
        <p:spPr>
          <a:xfrm>
            <a:off x="7814818" y="281733"/>
            <a:ext cx="4534071" cy="6294534"/>
          </a:xfrm>
          <a:prstGeom prst="roundRect">
            <a:avLst>
              <a:gd name="adj" fmla="val 3250"/>
            </a:avLst>
          </a:prstGeom>
          <a:noFill/>
          <a:ln>
            <a:noFill/>
          </a:ln>
          <a:effectLst>
            <a:outerShdw blurRad="223394" algn="ctr" rotWithShape="0">
              <a:schemeClr val="accent3">
                <a:alpha val="28627"/>
              </a:schemeClr>
            </a:outerShdw>
          </a:effectLst>
        </p:spPr>
      </p:pic>
      <p:pic>
        <p:nvPicPr>
          <p:cNvPr id="443" name="Google Shape;443;p21" descr="A blue check mark in a circle&#10;&#10;Description automatically generated"/>
          <p:cNvPicPr preferRelativeResize="0"/>
          <p:nvPr/>
        </p:nvPicPr>
        <p:blipFill rotWithShape="1">
          <a:blip r:embed="rId5">
            <a:alphaModFix/>
          </a:blip>
          <a:srcRect/>
          <a:stretch/>
        </p:blipFill>
        <p:spPr>
          <a:xfrm>
            <a:off x="640176" y="2857790"/>
            <a:ext cx="366429" cy="366429"/>
          </a:xfrm>
          <a:prstGeom prst="rect">
            <a:avLst/>
          </a:prstGeom>
          <a:noFill/>
          <a:ln>
            <a:noFill/>
          </a:ln>
        </p:spPr>
      </p:pic>
      <p:pic>
        <p:nvPicPr>
          <p:cNvPr id="444" name="Google Shape;444;p21" descr="A blue check mark in a circle&#10;&#10;Description automatically generated"/>
          <p:cNvPicPr preferRelativeResize="0"/>
          <p:nvPr/>
        </p:nvPicPr>
        <p:blipFill rotWithShape="1">
          <a:blip r:embed="rId5">
            <a:alphaModFix/>
          </a:blip>
          <a:srcRect/>
          <a:stretch/>
        </p:blipFill>
        <p:spPr>
          <a:xfrm>
            <a:off x="640081" y="3515224"/>
            <a:ext cx="366429" cy="366429"/>
          </a:xfrm>
          <a:prstGeom prst="rect">
            <a:avLst/>
          </a:prstGeom>
          <a:noFill/>
          <a:ln>
            <a:noFill/>
          </a:ln>
        </p:spPr>
      </p:pic>
      <p:pic>
        <p:nvPicPr>
          <p:cNvPr id="445" name="Google Shape;445;p21" descr="A blue check mark in a circle&#10;&#10;Description automatically generated"/>
          <p:cNvPicPr preferRelativeResize="0"/>
          <p:nvPr/>
        </p:nvPicPr>
        <p:blipFill rotWithShape="1">
          <a:blip r:embed="rId5">
            <a:alphaModFix/>
          </a:blip>
          <a:srcRect/>
          <a:stretch/>
        </p:blipFill>
        <p:spPr>
          <a:xfrm>
            <a:off x="640080" y="4265258"/>
            <a:ext cx="366429" cy="366429"/>
          </a:xfrm>
          <a:prstGeom prst="rect">
            <a:avLst/>
          </a:prstGeom>
          <a:noFill/>
          <a:ln>
            <a:noFill/>
          </a:ln>
        </p:spPr>
      </p:pic>
      <p:pic>
        <p:nvPicPr>
          <p:cNvPr id="446" name="Google Shape;446;p21" descr="A blue check mark in a circle&#10;&#10;Description automatically generated"/>
          <p:cNvPicPr preferRelativeResize="0"/>
          <p:nvPr/>
        </p:nvPicPr>
        <p:blipFill rotWithShape="1">
          <a:blip r:embed="rId5">
            <a:alphaModFix/>
          </a:blip>
          <a:srcRect/>
          <a:stretch/>
        </p:blipFill>
        <p:spPr>
          <a:xfrm>
            <a:off x="640081" y="5050017"/>
            <a:ext cx="366429" cy="36642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4" name="Google Shape;454;p22"/>
          <p:cNvSpPr txBox="1"/>
          <p:nvPr/>
        </p:nvSpPr>
        <p:spPr>
          <a:xfrm>
            <a:off x="548655" y="1188720"/>
            <a:ext cx="10831800" cy="1005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6000"/>
              <a:buFont typeface="Poppins"/>
              <a:buNone/>
            </a:pPr>
            <a:r>
              <a:rPr lang="en-US" sz="4800" b="1" dirty="0">
                <a:solidFill>
                  <a:schemeClr val="dk1"/>
                </a:solidFill>
                <a:latin typeface="Poppins"/>
                <a:ea typeface="Poppins"/>
                <a:cs typeface="Poppins"/>
                <a:sym typeface="Poppins"/>
              </a:rPr>
              <a:t>MASA makes it easy</a:t>
            </a:r>
            <a:endParaRPr sz="4800" b="1" dirty="0">
              <a:solidFill>
                <a:schemeClr val="dk1"/>
              </a:solidFill>
              <a:latin typeface="Poppins"/>
              <a:ea typeface="Poppins"/>
              <a:cs typeface="Poppins"/>
              <a:sym typeface="Poppins"/>
            </a:endParaRPr>
          </a:p>
        </p:txBody>
      </p:sp>
      <p:sp>
        <p:nvSpPr>
          <p:cNvPr id="455" name="Google Shape;455;p22"/>
          <p:cNvSpPr txBox="1"/>
          <p:nvPr/>
        </p:nvSpPr>
        <p:spPr>
          <a:xfrm>
            <a:off x="1645920" y="2971800"/>
            <a:ext cx="4771500" cy="64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414140"/>
                </a:solidFill>
                <a:latin typeface="Open Sans Medium"/>
                <a:ea typeface="Open Sans Medium"/>
                <a:cs typeface="Open Sans Medium"/>
                <a:sym typeface="Open Sans Medium"/>
              </a:rPr>
              <a:t>Ease of enrollment across any platform</a:t>
            </a:r>
            <a:endParaRPr sz="1800">
              <a:latin typeface="Open Sans Medium"/>
              <a:ea typeface="Open Sans Medium"/>
              <a:cs typeface="Open Sans Medium"/>
              <a:sym typeface="Open Sans Medium"/>
            </a:endParaRPr>
          </a:p>
        </p:txBody>
      </p:sp>
      <p:sp>
        <p:nvSpPr>
          <p:cNvPr id="456" name="Google Shape;456;p22"/>
          <p:cNvSpPr txBox="1"/>
          <p:nvPr/>
        </p:nvSpPr>
        <p:spPr>
          <a:xfrm>
            <a:off x="1645920" y="2468880"/>
            <a:ext cx="4206300" cy="548700"/>
          </a:xfrm>
          <a:prstGeom prst="rect">
            <a:avLst/>
          </a:prstGeom>
          <a:noFill/>
          <a:ln>
            <a:noFill/>
          </a:ln>
        </p:spPr>
        <p:txBody>
          <a:bodyPr spcFirstLastPara="1" wrap="square" lIns="91425" tIns="45700" rIns="0" bIns="45700" anchor="t" anchorCtr="0">
            <a:noAutofit/>
          </a:bodyPr>
          <a:lstStyle/>
          <a:p>
            <a:pPr marL="0" marR="0" lvl="0" indent="0" algn="l" rtl="0">
              <a:spcBef>
                <a:spcPts val="0"/>
              </a:spcBef>
              <a:spcAft>
                <a:spcPts val="0"/>
              </a:spcAft>
              <a:buNone/>
            </a:pPr>
            <a:r>
              <a:rPr lang="en-US" sz="2400" b="1">
                <a:solidFill>
                  <a:schemeClr val="dk2"/>
                </a:solidFill>
                <a:latin typeface="Poppins"/>
                <a:ea typeface="Poppins"/>
                <a:cs typeface="Poppins"/>
                <a:sym typeface="Poppins"/>
              </a:rPr>
              <a:t>Enrollment solutions</a:t>
            </a:r>
            <a:endParaRPr sz="2400"/>
          </a:p>
        </p:txBody>
      </p:sp>
      <p:sp>
        <p:nvSpPr>
          <p:cNvPr id="457" name="Google Shape;457;p22"/>
          <p:cNvSpPr txBox="1"/>
          <p:nvPr/>
        </p:nvSpPr>
        <p:spPr>
          <a:xfrm>
            <a:off x="7634604" y="2971800"/>
            <a:ext cx="3840600" cy="64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414140"/>
                </a:solidFill>
                <a:latin typeface="Open Sans Medium"/>
                <a:ea typeface="Open Sans Medium"/>
                <a:cs typeface="Open Sans Medium"/>
                <a:sym typeface="Open Sans Medium"/>
              </a:rPr>
              <a:t>Implementation professional assigned to each case</a:t>
            </a:r>
            <a:endParaRPr sz="1800">
              <a:latin typeface="Open Sans Medium"/>
              <a:ea typeface="Open Sans Medium"/>
              <a:cs typeface="Open Sans Medium"/>
              <a:sym typeface="Open Sans Medium"/>
            </a:endParaRPr>
          </a:p>
        </p:txBody>
      </p:sp>
      <p:sp>
        <p:nvSpPr>
          <p:cNvPr id="458" name="Google Shape;458;p22"/>
          <p:cNvSpPr txBox="1"/>
          <p:nvPr/>
        </p:nvSpPr>
        <p:spPr>
          <a:xfrm>
            <a:off x="7634604" y="2468880"/>
            <a:ext cx="3840600" cy="54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2"/>
                </a:solidFill>
                <a:latin typeface="Poppins"/>
                <a:ea typeface="Poppins"/>
                <a:cs typeface="Poppins"/>
                <a:sym typeface="Poppins"/>
              </a:rPr>
              <a:t>Dedicated expert</a:t>
            </a:r>
            <a:endParaRPr sz="2400"/>
          </a:p>
        </p:txBody>
      </p:sp>
      <p:sp>
        <p:nvSpPr>
          <p:cNvPr id="459" name="Google Shape;459;p22"/>
          <p:cNvSpPr txBox="1"/>
          <p:nvPr/>
        </p:nvSpPr>
        <p:spPr>
          <a:xfrm>
            <a:off x="1645920" y="4502207"/>
            <a:ext cx="3840600" cy="64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414140"/>
                </a:solidFill>
                <a:latin typeface="Open Sans Medium"/>
                <a:ea typeface="Open Sans Medium"/>
                <a:cs typeface="Open Sans Medium"/>
                <a:sym typeface="Open Sans Medium"/>
              </a:rPr>
              <a:t>Start to finish implementation in as little as 1 week</a:t>
            </a:r>
            <a:endParaRPr sz="1800">
              <a:latin typeface="Open Sans Medium"/>
              <a:ea typeface="Open Sans Medium"/>
              <a:cs typeface="Open Sans Medium"/>
              <a:sym typeface="Open Sans Medium"/>
            </a:endParaRPr>
          </a:p>
        </p:txBody>
      </p:sp>
      <p:sp>
        <p:nvSpPr>
          <p:cNvPr id="460" name="Google Shape;460;p22"/>
          <p:cNvSpPr txBox="1"/>
          <p:nvPr/>
        </p:nvSpPr>
        <p:spPr>
          <a:xfrm>
            <a:off x="1645920" y="3999287"/>
            <a:ext cx="4114800" cy="548700"/>
          </a:xfrm>
          <a:prstGeom prst="rect">
            <a:avLst/>
          </a:prstGeom>
          <a:noFill/>
          <a:ln>
            <a:noFill/>
          </a:ln>
        </p:spPr>
        <p:txBody>
          <a:bodyPr spcFirstLastPara="1" wrap="square" lIns="91425" tIns="45700" rIns="0" bIns="45700" anchor="t" anchorCtr="0">
            <a:noAutofit/>
          </a:bodyPr>
          <a:lstStyle/>
          <a:p>
            <a:pPr marL="0" marR="0" lvl="0" indent="0" algn="l" rtl="0">
              <a:spcBef>
                <a:spcPts val="0"/>
              </a:spcBef>
              <a:spcAft>
                <a:spcPts val="0"/>
              </a:spcAft>
              <a:buNone/>
            </a:pPr>
            <a:r>
              <a:rPr lang="en-US" sz="2400" b="1">
                <a:solidFill>
                  <a:schemeClr val="dk2"/>
                </a:solidFill>
                <a:latin typeface="Poppins"/>
                <a:ea typeface="Poppins"/>
                <a:cs typeface="Poppins"/>
                <a:sym typeface="Poppins"/>
              </a:rPr>
              <a:t>No-noise execution</a:t>
            </a:r>
            <a:endParaRPr sz="2400"/>
          </a:p>
        </p:txBody>
      </p:sp>
      <p:sp>
        <p:nvSpPr>
          <p:cNvPr id="461" name="Google Shape;461;p22"/>
          <p:cNvSpPr txBox="1"/>
          <p:nvPr/>
        </p:nvSpPr>
        <p:spPr>
          <a:xfrm>
            <a:off x="7634604" y="4502207"/>
            <a:ext cx="3840600" cy="64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414140"/>
                </a:solidFill>
                <a:latin typeface="Open Sans Medium"/>
                <a:ea typeface="Open Sans Medium"/>
                <a:cs typeface="Open Sans Medium"/>
                <a:sym typeface="Open Sans Medium"/>
              </a:rPr>
              <a:t>Retained as MASA clients</a:t>
            </a:r>
            <a:endParaRPr sz="1800">
              <a:latin typeface="Open Sans Medium"/>
              <a:ea typeface="Open Sans Medium"/>
              <a:cs typeface="Open Sans Medium"/>
              <a:sym typeface="Open Sans Medium"/>
            </a:endParaRPr>
          </a:p>
        </p:txBody>
      </p:sp>
      <p:sp>
        <p:nvSpPr>
          <p:cNvPr id="462" name="Google Shape;462;p22"/>
          <p:cNvSpPr txBox="1"/>
          <p:nvPr/>
        </p:nvSpPr>
        <p:spPr>
          <a:xfrm>
            <a:off x="7634604" y="3999287"/>
            <a:ext cx="3840600" cy="54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2"/>
                </a:solidFill>
                <a:latin typeface="Poppins"/>
                <a:ea typeface="Poppins"/>
                <a:cs typeface="Poppins"/>
                <a:sym typeface="Poppins"/>
              </a:rPr>
              <a:t>99% groups</a:t>
            </a:r>
            <a:endParaRPr sz="2400"/>
          </a:p>
        </p:txBody>
      </p:sp>
      <p:pic>
        <p:nvPicPr>
          <p:cNvPr id="463" name="Google Shape;463;p22"/>
          <p:cNvPicPr preferRelativeResize="0"/>
          <p:nvPr/>
        </p:nvPicPr>
        <p:blipFill rotWithShape="1">
          <a:blip r:embed="rId3">
            <a:alphaModFix/>
          </a:blip>
          <a:srcRect/>
          <a:stretch/>
        </p:blipFill>
        <p:spPr>
          <a:xfrm>
            <a:off x="688618" y="2630917"/>
            <a:ext cx="841248" cy="499968"/>
          </a:xfrm>
          <a:prstGeom prst="rect">
            <a:avLst/>
          </a:prstGeom>
          <a:noFill/>
          <a:ln>
            <a:noFill/>
          </a:ln>
        </p:spPr>
      </p:pic>
      <p:pic>
        <p:nvPicPr>
          <p:cNvPr id="464" name="Google Shape;464;p22" descr="A blue thumb up symbol&#10;&#10;Description automatically generated"/>
          <p:cNvPicPr preferRelativeResize="0"/>
          <p:nvPr/>
        </p:nvPicPr>
        <p:blipFill rotWithShape="1">
          <a:blip r:embed="rId4">
            <a:alphaModFix/>
          </a:blip>
          <a:srcRect/>
          <a:stretch/>
        </p:blipFill>
        <p:spPr>
          <a:xfrm>
            <a:off x="783702" y="3931920"/>
            <a:ext cx="651080" cy="834816"/>
          </a:xfrm>
          <a:prstGeom prst="rect">
            <a:avLst/>
          </a:prstGeom>
          <a:noFill/>
          <a:ln>
            <a:noFill/>
          </a:ln>
        </p:spPr>
      </p:pic>
      <p:pic>
        <p:nvPicPr>
          <p:cNvPr id="465" name="Google Shape;465;p22" descr="A logo of a smiley face&#10;&#10;Description automatically generated"/>
          <p:cNvPicPr preferRelativeResize="0"/>
          <p:nvPr/>
        </p:nvPicPr>
        <p:blipFill rotWithShape="1">
          <a:blip r:embed="rId5">
            <a:alphaModFix/>
          </a:blip>
          <a:srcRect/>
          <a:stretch/>
        </p:blipFill>
        <p:spPr>
          <a:xfrm>
            <a:off x="6615684" y="2498812"/>
            <a:ext cx="822960" cy="764177"/>
          </a:xfrm>
          <a:prstGeom prst="rect">
            <a:avLst/>
          </a:prstGeom>
          <a:noFill/>
          <a:ln>
            <a:noFill/>
          </a:ln>
        </p:spPr>
      </p:pic>
      <p:pic>
        <p:nvPicPr>
          <p:cNvPr id="466" name="Google Shape;466;p22" descr="A blue and grey magnet&#10;&#10;Description automatically generated"/>
          <p:cNvPicPr preferRelativeResize="0"/>
          <p:nvPr/>
        </p:nvPicPr>
        <p:blipFill rotWithShape="1">
          <a:blip r:embed="rId6">
            <a:alphaModFix/>
          </a:blip>
          <a:srcRect/>
          <a:stretch/>
        </p:blipFill>
        <p:spPr>
          <a:xfrm>
            <a:off x="6583680" y="4017751"/>
            <a:ext cx="886968" cy="66315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23"/>
          <p:cNvSpPr txBox="1"/>
          <p:nvPr/>
        </p:nvSpPr>
        <p:spPr>
          <a:xfrm>
            <a:off x="548640" y="731520"/>
            <a:ext cx="6121800" cy="13716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1D2D52"/>
              </a:buClr>
              <a:buSzPts val="3600"/>
              <a:buFont typeface="Poppins"/>
              <a:buNone/>
            </a:pPr>
            <a:r>
              <a:rPr lang="en-US" sz="3800" b="1">
                <a:solidFill>
                  <a:schemeClr val="lt1"/>
                </a:solidFill>
                <a:latin typeface="Poppins"/>
                <a:ea typeface="Poppins"/>
                <a:cs typeface="Poppins"/>
                <a:sym typeface="Poppins"/>
              </a:rPr>
              <a:t>MASA makes it easy</a:t>
            </a:r>
            <a:endParaRPr sz="1200" b="1">
              <a:solidFill>
                <a:schemeClr val="lt1"/>
              </a:solidFill>
              <a:latin typeface="Poppins"/>
              <a:ea typeface="Poppins"/>
              <a:cs typeface="Poppins"/>
              <a:sym typeface="Poppins"/>
            </a:endParaRPr>
          </a:p>
          <a:p>
            <a:pPr marL="0" marR="0" lvl="0" indent="0" algn="l" rtl="0">
              <a:lnSpc>
                <a:spcPct val="90000"/>
              </a:lnSpc>
              <a:spcBef>
                <a:spcPts val="0"/>
              </a:spcBef>
              <a:spcAft>
                <a:spcPts val="0"/>
              </a:spcAft>
              <a:buClr>
                <a:srgbClr val="1D2D52"/>
              </a:buClr>
              <a:buSzPts val="1000"/>
              <a:buFont typeface="Poppins"/>
              <a:buNone/>
            </a:pPr>
            <a:endParaRPr sz="1000" b="1">
              <a:solidFill>
                <a:schemeClr val="lt1"/>
              </a:solidFill>
              <a:latin typeface="Poppins"/>
              <a:ea typeface="Poppins"/>
              <a:cs typeface="Poppins"/>
              <a:sym typeface="Poppins"/>
            </a:endParaRPr>
          </a:p>
          <a:p>
            <a:pPr marL="0" marR="0" lvl="0" indent="0" algn="l" rtl="0">
              <a:lnSpc>
                <a:spcPct val="90000"/>
              </a:lnSpc>
              <a:spcBef>
                <a:spcPts val="0"/>
              </a:spcBef>
              <a:spcAft>
                <a:spcPts val="0"/>
              </a:spcAft>
              <a:buClr>
                <a:srgbClr val="1D2D52"/>
              </a:buClr>
              <a:buSzPts val="2000"/>
              <a:buFont typeface="Poppins"/>
              <a:buNone/>
            </a:pPr>
            <a:r>
              <a:rPr lang="en-US" sz="2200" b="1">
                <a:solidFill>
                  <a:schemeClr val="accent1"/>
                </a:solidFill>
                <a:latin typeface="Poppins"/>
                <a:ea typeface="Poppins"/>
                <a:cs typeface="Poppins"/>
                <a:sym typeface="Poppins"/>
              </a:rPr>
              <a:t>A no-noise benefit</a:t>
            </a:r>
            <a:endParaRPr sz="2200" b="1">
              <a:solidFill>
                <a:schemeClr val="accent1"/>
              </a:solidFill>
            </a:endParaRPr>
          </a:p>
        </p:txBody>
      </p:sp>
      <p:sp>
        <p:nvSpPr>
          <p:cNvPr id="474" name="Google Shape;474;p23"/>
          <p:cNvSpPr txBox="1"/>
          <p:nvPr/>
        </p:nvSpPr>
        <p:spPr>
          <a:xfrm>
            <a:off x="1097280" y="2084840"/>
            <a:ext cx="4114800" cy="1371600"/>
          </a:xfrm>
          <a:prstGeom prst="rect">
            <a:avLst/>
          </a:prstGeom>
          <a:noFill/>
          <a:ln>
            <a:noFill/>
          </a:ln>
        </p:spPr>
        <p:txBody>
          <a:bodyPr spcFirstLastPara="1" wrap="square" lIns="91425" tIns="45700" rIns="0" bIns="45700" anchor="t" anchorCtr="0">
            <a:noAutofit/>
          </a:bodyPr>
          <a:lstStyle/>
          <a:p>
            <a:pPr marL="0" marR="0" lvl="0" indent="0" algn="l" rtl="0">
              <a:lnSpc>
                <a:spcPct val="114000"/>
              </a:lnSpc>
              <a:spcBef>
                <a:spcPts val="0"/>
              </a:spcBef>
              <a:spcAft>
                <a:spcPts val="0"/>
              </a:spcAft>
              <a:buClr>
                <a:srgbClr val="1D2D52"/>
              </a:buClr>
              <a:buSzPts val="1400"/>
              <a:buFont typeface="Arial"/>
              <a:buNone/>
            </a:pPr>
            <a:r>
              <a:rPr lang="en-US" sz="2000" b="1" dirty="0">
                <a:solidFill>
                  <a:schemeClr val="lt1"/>
                </a:solidFill>
                <a:latin typeface="Poppins"/>
                <a:ea typeface="Poppins"/>
                <a:cs typeface="Poppins"/>
                <a:sym typeface="Poppins"/>
              </a:rPr>
              <a:t>Simple employer agreement</a:t>
            </a:r>
            <a:endParaRPr sz="2000" b="1" dirty="0">
              <a:solidFill>
                <a:schemeClr val="lt1"/>
              </a:solidFill>
              <a:latin typeface="Poppins"/>
              <a:ea typeface="Poppins"/>
              <a:cs typeface="Poppins"/>
              <a:sym typeface="Poppins"/>
            </a:endParaRPr>
          </a:p>
          <a:p>
            <a:pPr marL="0" marR="0" lvl="0" indent="0" algn="l" rtl="0">
              <a:lnSpc>
                <a:spcPct val="114000"/>
              </a:lnSpc>
              <a:spcBef>
                <a:spcPts val="400"/>
              </a:spcBef>
              <a:spcAft>
                <a:spcPts val="400"/>
              </a:spcAft>
              <a:buClr>
                <a:srgbClr val="3A3838"/>
              </a:buClr>
              <a:buSzPts val="1400"/>
              <a:buFont typeface="Arial"/>
              <a:buNone/>
            </a:pPr>
            <a:r>
              <a:rPr lang="en-US" sz="1600" dirty="0">
                <a:solidFill>
                  <a:schemeClr val="lt1"/>
                </a:solidFill>
                <a:latin typeface="Open Sans"/>
                <a:ea typeface="Open Sans"/>
                <a:cs typeface="Open Sans"/>
                <a:sym typeface="Open Sans"/>
              </a:rPr>
              <a:t>Depending on implementation type, we offer a straightforward, 3-page employer agreement.</a:t>
            </a:r>
            <a:endParaRPr sz="1600" dirty="0">
              <a:solidFill>
                <a:schemeClr val="lt1"/>
              </a:solidFill>
            </a:endParaRPr>
          </a:p>
        </p:txBody>
      </p:sp>
      <p:sp>
        <p:nvSpPr>
          <p:cNvPr id="475" name="Google Shape;475;p23"/>
          <p:cNvSpPr txBox="1"/>
          <p:nvPr/>
        </p:nvSpPr>
        <p:spPr>
          <a:xfrm>
            <a:off x="1097280" y="3840480"/>
            <a:ext cx="4572000" cy="1371600"/>
          </a:xfrm>
          <a:prstGeom prst="rect">
            <a:avLst/>
          </a:prstGeom>
          <a:noFill/>
          <a:ln>
            <a:noFill/>
          </a:ln>
        </p:spPr>
        <p:txBody>
          <a:bodyPr spcFirstLastPara="1" wrap="square" lIns="91425" tIns="45700" rIns="0" bIns="45700" anchor="t" anchorCtr="0">
            <a:noAutofit/>
          </a:bodyPr>
          <a:lstStyle/>
          <a:p>
            <a:pPr marL="0" marR="0" lvl="0" indent="0" algn="l" rtl="0">
              <a:lnSpc>
                <a:spcPct val="114000"/>
              </a:lnSpc>
              <a:spcBef>
                <a:spcPts val="0"/>
              </a:spcBef>
              <a:spcAft>
                <a:spcPts val="0"/>
              </a:spcAft>
              <a:buClr>
                <a:srgbClr val="1D2D52"/>
              </a:buClr>
              <a:buSzPts val="1400"/>
              <a:buFont typeface="Arial"/>
              <a:buNone/>
            </a:pPr>
            <a:r>
              <a:rPr lang="en-US" sz="2000" b="1" dirty="0">
                <a:solidFill>
                  <a:schemeClr val="lt1"/>
                </a:solidFill>
                <a:latin typeface="Poppins"/>
                <a:ea typeface="Poppins"/>
                <a:cs typeface="Poppins"/>
                <a:sym typeface="Poppins"/>
              </a:rPr>
              <a:t>Streamlined platform integrations</a:t>
            </a:r>
            <a:endParaRPr sz="2000" b="1" dirty="0">
              <a:solidFill>
                <a:schemeClr val="lt1"/>
              </a:solidFill>
            </a:endParaRPr>
          </a:p>
          <a:p>
            <a:pPr marL="0" marR="0" lvl="0" indent="0" algn="l" rtl="0">
              <a:lnSpc>
                <a:spcPct val="114000"/>
              </a:lnSpc>
              <a:spcBef>
                <a:spcPts val="400"/>
              </a:spcBef>
              <a:spcAft>
                <a:spcPts val="400"/>
              </a:spcAft>
              <a:buClr>
                <a:srgbClr val="3A3838"/>
              </a:buClr>
              <a:buSzPts val="1400"/>
              <a:buFont typeface="Arial"/>
              <a:buNone/>
            </a:pPr>
            <a:r>
              <a:rPr lang="en-US" sz="1600" dirty="0">
                <a:solidFill>
                  <a:schemeClr val="lt1"/>
                </a:solidFill>
                <a:latin typeface="Open Sans"/>
                <a:ea typeface="Open Sans"/>
                <a:cs typeface="Open Sans"/>
                <a:sym typeface="Open Sans"/>
              </a:rPr>
              <a:t>EDI Services Team ensures clean enrollment processing experience with group’s HRIS system. </a:t>
            </a:r>
            <a:endParaRPr sz="1600" dirty="0">
              <a:solidFill>
                <a:schemeClr val="lt1"/>
              </a:solidFill>
            </a:endParaRPr>
          </a:p>
        </p:txBody>
      </p:sp>
      <p:sp>
        <p:nvSpPr>
          <p:cNvPr id="476" name="Google Shape;476;p23"/>
          <p:cNvSpPr txBox="1"/>
          <p:nvPr/>
        </p:nvSpPr>
        <p:spPr>
          <a:xfrm>
            <a:off x="6858000" y="2084840"/>
            <a:ext cx="4114800" cy="1371600"/>
          </a:xfrm>
          <a:prstGeom prst="rect">
            <a:avLst/>
          </a:prstGeom>
          <a:noFill/>
          <a:ln>
            <a:noFill/>
          </a:ln>
        </p:spPr>
        <p:txBody>
          <a:bodyPr spcFirstLastPara="1" wrap="square" lIns="91425" tIns="45700" rIns="0" bIns="45700" anchor="t" anchorCtr="0">
            <a:noAutofit/>
          </a:bodyPr>
          <a:lstStyle/>
          <a:p>
            <a:pPr marL="0" marR="0" lvl="0" indent="0" algn="l" rtl="0">
              <a:lnSpc>
                <a:spcPct val="114000"/>
              </a:lnSpc>
              <a:spcBef>
                <a:spcPts val="0"/>
              </a:spcBef>
              <a:spcAft>
                <a:spcPts val="0"/>
              </a:spcAft>
              <a:buClr>
                <a:srgbClr val="1D2D52"/>
              </a:buClr>
              <a:buSzPts val="1400"/>
              <a:buFont typeface="Arial"/>
              <a:buNone/>
            </a:pPr>
            <a:r>
              <a:rPr lang="en-US" sz="2000" b="1" dirty="0">
                <a:solidFill>
                  <a:schemeClr val="lt1"/>
                </a:solidFill>
                <a:latin typeface="Poppins"/>
                <a:ea typeface="Poppins"/>
                <a:cs typeface="Poppins"/>
                <a:sym typeface="Poppins"/>
              </a:rPr>
              <a:t>Enrollment support</a:t>
            </a:r>
            <a:endParaRPr sz="2000" b="1" dirty="0">
              <a:solidFill>
                <a:schemeClr val="lt1"/>
              </a:solidFill>
            </a:endParaRPr>
          </a:p>
          <a:p>
            <a:pPr marL="0" marR="0" lvl="0" indent="0" algn="l" rtl="0">
              <a:lnSpc>
                <a:spcPct val="114000"/>
              </a:lnSpc>
              <a:spcBef>
                <a:spcPts val="400"/>
              </a:spcBef>
              <a:spcAft>
                <a:spcPts val="400"/>
              </a:spcAft>
              <a:buClr>
                <a:srgbClr val="3A3838"/>
              </a:buClr>
              <a:buSzPts val="1400"/>
              <a:buFont typeface="Arial"/>
              <a:buNone/>
            </a:pPr>
            <a:r>
              <a:rPr lang="en-US" sz="1600" dirty="0">
                <a:solidFill>
                  <a:schemeClr val="lt1"/>
                </a:solidFill>
                <a:latin typeface="Open Sans"/>
                <a:ea typeface="Open Sans"/>
                <a:cs typeface="Open Sans"/>
                <a:sym typeface="Open Sans"/>
              </a:rPr>
              <a:t>MASA can provide enrollment and pre-enrollment support both in person and online.</a:t>
            </a:r>
            <a:endParaRPr sz="1600" dirty="0">
              <a:solidFill>
                <a:schemeClr val="lt1"/>
              </a:solidFill>
            </a:endParaRPr>
          </a:p>
        </p:txBody>
      </p:sp>
      <p:sp>
        <p:nvSpPr>
          <p:cNvPr id="477" name="Google Shape;477;p23"/>
          <p:cNvSpPr txBox="1"/>
          <p:nvPr/>
        </p:nvSpPr>
        <p:spPr>
          <a:xfrm>
            <a:off x="6858000" y="3840480"/>
            <a:ext cx="4114800" cy="1371600"/>
          </a:xfrm>
          <a:prstGeom prst="rect">
            <a:avLst/>
          </a:prstGeom>
          <a:noFill/>
          <a:ln>
            <a:noFill/>
          </a:ln>
        </p:spPr>
        <p:txBody>
          <a:bodyPr spcFirstLastPara="1" wrap="square" lIns="91425" tIns="45700" rIns="0" bIns="45700" anchor="t" anchorCtr="0">
            <a:noAutofit/>
          </a:bodyPr>
          <a:lstStyle/>
          <a:p>
            <a:pPr marL="0" marR="0" lvl="0" indent="0" algn="l" rtl="0">
              <a:lnSpc>
                <a:spcPct val="114000"/>
              </a:lnSpc>
              <a:spcBef>
                <a:spcPts val="0"/>
              </a:spcBef>
              <a:spcAft>
                <a:spcPts val="0"/>
              </a:spcAft>
              <a:buClr>
                <a:srgbClr val="1D2D52"/>
              </a:buClr>
              <a:buSzPts val="1400"/>
              <a:buFont typeface="Arial"/>
              <a:buNone/>
            </a:pPr>
            <a:r>
              <a:rPr lang="en-US" sz="2000" b="1" dirty="0">
                <a:solidFill>
                  <a:schemeClr val="lt1"/>
                </a:solidFill>
                <a:latin typeface="Poppins"/>
                <a:ea typeface="Poppins"/>
                <a:cs typeface="Poppins"/>
                <a:sym typeface="Poppins"/>
              </a:rPr>
              <a:t>Ongoing group administration</a:t>
            </a:r>
            <a:endParaRPr sz="2000" b="1" dirty="0">
              <a:solidFill>
                <a:schemeClr val="lt1"/>
              </a:solidFill>
            </a:endParaRPr>
          </a:p>
          <a:p>
            <a:pPr marL="0" marR="0" lvl="0" indent="0" algn="l" rtl="0">
              <a:lnSpc>
                <a:spcPct val="114000"/>
              </a:lnSpc>
              <a:spcBef>
                <a:spcPts val="400"/>
              </a:spcBef>
              <a:spcAft>
                <a:spcPts val="400"/>
              </a:spcAft>
              <a:buClr>
                <a:srgbClr val="3A3838"/>
              </a:buClr>
              <a:buSzPts val="1400"/>
              <a:buFont typeface="Arial"/>
              <a:buNone/>
            </a:pPr>
            <a:r>
              <a:rPr lang="en-US" sz="1600" dirty="0">
                <a:solidFill>
                  <a:schemeClr val="lt1"/>
                </a:solidFill>
                <a:latin typeface="Open Sans"/>
                <a:ea typeface="Open Sans"/>
                <a:cs typeface="Open Sans"/>
                <a:sym typeface="Open Sans"/>
              </a:rPr>
              <a:t>Ben Admin system file feeds and/or portal access enable changes or view of current or past enrollments.</a:t>
            </a:r>
            <a:endParaRPr sz="1600" dirty="0">
              <a:solidFill>
                <a:schemeClr val="lt1"/>
              </a:solidFill>
            </a:endParaRPr>
          </a:p>
        </p:txBody>
      </p:sp>
      <p:pic>
        <p:nvPicPr>
          <p:cNvPr id="478" name="Google Shape;478;p23"/>
          <p:cNvPicPr preferRelativeResize="0"/>
          <p:nvPr/>
        </p:nvPicPr>
        <p:blipFill>
          <a:blip r:embed="rId3">
            <a:alphaModFix/>
          </a:blip>
          <a:stretch>
            <a:fillRect/>
          </a:stretch>
        </p:blipFill>
        <p:spPr>
          <a:xfrm>
            <a:off x="640080" y="2084840"/>
            <a:ext cx="301752" cy="441224"/>
          </a:xfrm>
          <a:prstGeom prst="rect">
            <a:avLst/>
          </a:prstGeom>
          <a:noFill/>
          <a:ln>
            <a:noFill/>
          </a:ln>
        </p:spPr>
      </p:pic>
      <p:pic>
        <p:nvPicPr>
          <p:cNvPr id="479" name="Google Shape;479;p23"/>
          <p:cNvPicPr preferRelativeResize="0"/>
          <p:nvPr/>
        </p:nvPicPr>
        <p:blipFill>
          <a:blip r:embed="rId3">
            <a:alphaModFix/>
          </a:blip>
          <a:stretch>
            <a:fillRect/>
          </a:stretch>
        </p:blipFill>
        <p:spPr>
          <a:xfrm>
            <a:off x="640080" y="3840481"/>
            <a:ext cx="301752" cy="441224"/>
          </a:xfrm>
          <a:prstGeom prst="rect">
            <a:avLst/>
          </a:prstGeom>
          <a:noFill/>
          <a:ln>
            <a:noFill/>
          </a:ln>
        </p:spPr>
      </p:pic>
      <p:pic>
        <p:nvPicPr>
          <p:cNvPr id="480" name="Google Shape;480;p23"/>
          <p:cNvPicPr preferRelativeResize="0"/>
          <p:nvPr/>
        </p:nvPicPr>
        <p:blipFill>
          <a:blip r:embed="rId3">
            <a:alphaModFix/>
          </a:blip>
          <a:stretch>
            <a:fillRect/>
          </a:stretch>
        </p:blipFill>
        <p:spPr>
          <a:xfrm>
            <a:off x="6400375" y="2084840"/>
            <a:ext cx="301752" cy="441224"/>
          </a:xfrm>
          <a:prstGeom prst="rect">
            <a:avLst/>
          </a:prstGeom>
          <a:noFill/>
          <a:ln>
            <a:noFill/>
          </a:ln>
        </p:spPr>
      </p:pic>
      <p:pic>
        <p:nvPicPr>
          <p:cNvPr id="481" name="Google Shape;481;p23"/>
          <p:cNvPicPr preferRelativeResize="0"/>
          <p:nvPr/>
        </p:nvPicPr>
        <p:blipFill>
          <a:blip r:embed="rId3">
            <a:alphaModFix/>
          </a:blip>
          <a:stretch>
            <a:fillRect/>
          </a:stretch>
        </p:blipFill>
        <p:spPr>
          <a:xfrm>
            <a:off x="6400375" y="3840481"/>
            <a:ext cx="301752" cy="4412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24"/>
          <p:cNvSpPr txBox="1"/>
          <p:nvPr/>
        </p:nvSpPr>
        <p:spPr>
          <a:xfrm>
            <a:off x="13819473" y="-1015663"/>
            <a:ext cx="3418662"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rgbClr val="FF0000"/>
                </a:solidFill>
                <a:latin typeface="Calibri"/>
                <a:ea typeface="Calibri"/>
                <a:cs typeface="Calibri"/>
                <a:sym typeface="Calibri"/>
              </a:rPr>
              <a:t>Visuals</a:t>
            </a:r>
            <a:endParaRPr sz="1800" i="1">
              <a:solidFill>
                <a:srgbClr val="FF0000"/>
              </a:solidFill>
              <a:latin typeface="Calibri"/>
              <a:ea typeface="Calibri"/>
              <a:cs typeface="Calibri"/>
              <a:sym typeface="Calibri"/>
            </a:endParaRPr>
          </a:p>
          <a:p>
            <a:pPr marL="285750" marR="0" lvl="0" indent="-285750" algn="l" rtl="0">
              <a:spcBef>
                <a:spcPts val="0"/>
              </a:spcBef>
              <a:spcAft>
                <a:spcPts val="0"/>
              </a:spcAft>
              <a:buClr>
                <a:srgbClr val="FF0000"/>
              </a:buClr>
              <a:buSzPts val="1800"/>
              <a:buFont typeface="Arial"/>
              <a:buChar char="•"/>
            </a:pPr>
            <a:r>
              <a:rPr lang="en-US" sz="1800" i="1">
                <a:solidFill>
                  <a:srgbClr val="FF0000"/>
                </a:solidFill>
                <a:latin typeface="Calibri"/>
                <a:ea typeface="Calibri"/>
                <a:cs typeface="Calibri"/>
                <a:sym typeface="Calibri"/>
              </a:rPr>
              <a:t>App</a:t>
            </a:r>
            <a:endParaRPr/>
          </a:p>
          <a:p>
            <a:pPr marL="285750" marR="0" lvl="0" indent="-285750" algn="l" rtl="0">
              <a:spcBef>
                <a:spcPts val="0"/>
              </a:spcBef>
              <a:spcAft>
                <a:spcPts val="0"/>
              </a:spcAft>
              <a:buClr>
                <a:srgbClr val="FF0000"/>
              </a:buClr>
              <a:buSzPts val="1800"/>
              <a:buFont typeface="Arial"/>
              <a:buChar char="•"/>
            </a:pPr>
            <a:r>
              <a:rPr lang="en-US" sz="1800" i="1">
                <a:solidFill>
                  <a:srgbClr val="FF0000"/>
                </a:solidFill>
                <a:latin typeface="Calibri"/>
                <a:ea typeface="Calibri"/>
                <a:cs typeface="Calibri"/>
                <a:sym typeface="Calibri"/>
              </a:rPr>
              <a:t>Monthly email mock (delete "the Benefit")</a:t>
            </a:r>
            <a:endParaRPr/>
          </a:p>
          <a:p>
            <a:pPr marL="285750" marR="0" lvl="0" indent="-285750" algn="l" rtl="0">
              <a:spcBef>
                <a:spcPts val="0"/>
              </a:spcBef>
              <a:spcAft>
                <a:spcPts val="0"/>
              </a:spcAft>
              <a:buClr>
                <a:srgbClr val="FF0000"/>
              </a:buClr>
              <a:buSzPts val="1800"/>
              <a:buFont typeface="Arial"/>
              <a:buChar char="•"/>
            </a:pPr>
            <a:r>
              <a:rPr lang="en-US" sz="1800" i="1">
                <a:solidFill>
                  <a:srgbClr val="FF0000"/>
                </a:solidFill>
                <a:latin typeface="Calibri"/>
                <a:ea typeface="Calibri"/>
                <a:cs typeface="Calibri"/>
                <a:sym typeface="Calibri"/>
              </a:rPr>
              <a:t>Feel free to add pic of person enrolling</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 name="Google Shape;489;p24"/>
          <p:cNvSpPr txBox="1"/>
          <p:nvPr/>
        </p:nvSpPr>
        <p:spPr>
          <a:xfrm>
            <a:off x="1131374" y="2252975"/>
            <a:ext cx="6256800" cy="370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414140"/>
                </a:solidFill>
                <a:latin typeface="Open Sans"/>
                <a:ea typeface="Open Sans"/>
                <a:cs typeface="Open Sans"/>
                <a:sym typeface="Open Sans"/>
              </a:rPr>
              <a:t>Compassionate transport services — a team dedicated to assisting when it matters most</a:t>
            </a:r>
            <a:endParaRPr/>
          </a:p>
          <a:p>
            <a:pPr marL="0" marR="0" lvl="0" indent="0" algn="l" rtl="0">
              <a:spcBef>
                <a:spcPts val="2200"/>
              </a:spcBef>
              <a:spcAft>
                <a:spcPts val="0"/>
              </a:spcAft>
              <a:buNone/>
            </a:pPr>
            <a:r>
              <a:rPr lang="en-US" sz="2000">
                <a:solidFill>
                  <a:srgbClr val="414140"/>
                </a:solidFill>
                <a:latin typeface="Open Sans"/>
                <a:ea typeface="Open Sans"/>
                <a:cs typeface="Open Sans"/>
                <a:sym typeface="Open Sans"/>
              </a:rPr>
              <a:t>Claims team focused on paying, not denying — ready to guide through the process</a:t>
            </a:r>
            <a:endParaRPr/>
          </a:p>
          <a:p>
            <a:pPr marL="0" marR="0" lvl="0" indent="0" algn="l" rtl="0">
              <a:spcBef>
                <a:spcPts val="2200"/>
              </a:spcBef>
              <a:spcAft>
                <a:spcPts val="0"/>
              </a:spcAft>
              <a:buNone/>
            </a:pPr>
            <a:r>
              <a:rPr lang="en-US" sz="2000">
                <a:solidFill>
                  <a:srgbClr val="414140"/>
                </a:solidFill>
                <a:latin typeface="Open Sans"/>
                <a:ea typeface="Open Sans"/>
                <a:cs typeface="Open Sans"/>
                <a:sym typeface="Open Sans"/>
              </a:rPr>
              <a:t>Easy and convenient self-service tools — online portal, mobile apps to track claim progress</a:t>
            </a:r>
            <a:endParaRPr/>
          </a:p>
          <a:p>
            <a:pPr marL="0" marR="0" lvl="0" indent="0" algn="l" rtl="0">
              <a:spcBef>
                <a:spcPts val="2200"/>
              </a:spcBef>
              <a:spcAft>
                <a:spcPts val="0"/>
              </a:spcAft>
              <a:buNone/>
            </a:pPr>
            <a:r>
              <a:rPr lang="en-US" sz="2000">
                <a:solidFill>
                  <a:srgbClr val="414140"/>
                </a:solidFill>
                <a:latin typeface="Open Sans"/>
                <a:ea typeface="Open Sans"/>
                <a:cs typeface="Open Sans"/>
                <a:sym typeface="Open Sans"/>
              </a:rPr>
              <a:t>Connections continue through ongoing engagement with enrolled employees with 50%+ digital and app engagement</a:t>
            </a:r>
            <a:endParaRPr/>
          </a:p>
        </p:txBody>
      </p:sp>
      <p:pic>
        <p:nvPicPr>
          <p:cNvPr id="490" name="Google Shape;490;p24" descr="A blue check mark in a circle&#10;&#10;Description automatically generated"/>
          <p:cNvPicPr preferRelativeResize="0"/>
          <p:nvPr/>
        </p:nvPicPr>
        <p:blipFill rotWithShape="1">
          <a:blip r:embed="rId3">
            <a:alphaModFix/>
          </a:blip>
          <a:srcRect/>
          <a:stretch/>
        </p:blipFill>
        <p:spPr>
          <a:xfrm>
            <a:off x="640174" y="2301346"/>
            <a:ext cx="366429" cy="366429"/>
          </a:xfrm>
          <a:prstGeom prst="rect">
            <a:avLst/>
          </a:prstGeom>
          <a:noFill/>
          <a:ln>
            <a:noFill/>
          </a:ln>
        </p:spPr>
      </p:pic>
      <p:pic>
        <p:nvPicPr>
          <p:cNvPr id="491" name="Google Shape;491;p24" descr="A blue check mark in a circle&#10;&#10;Description automatically generated"/>
          <p:cNvPicPr preferRelativeResize="0"/>
          <p:nvPr/>
        </p:nvPicPr>
        <p:blipFill rotWithShape="1">
          <a:blip r:embed="rId3">
            <a:alphaModFix/>
          </a:blip>
          <a:srcRect/>
          <a:stretch/>
        </p:blipFill>
        <p:spPr>
          <a:xfrm>
            <a:off x="640080" y="3269945"/>
            <a:ext cx="366429" cy="366429"/>
          </a:xfrm>
          <a:prstGeom prst="rect">
            <a:avLst/>
          </a:prstGeom>
          <a:noFill/>
          <a:ln>
            <a:noFill/>
          </a:ln>
        </p:spPr>
      </p:pic>
      <p:pic>
        <p:nvPicPr>
          <p:cNvPr id="492" name="Google Shape;492;p24" descr="A blue check mark in a circle&#10;&#10;Description automatically generated"/>
          <p:cNvPicPr preferRelativeResize="0"/>
          <p:nvPr/>
        </p:nvPicPr>
        <p:blipFill rotWithShape="1">
          <a:blip r:embed="rId3">
            <a:alphaModFix/>
          </a:blip>
          <a:srcRect/>
          <a:stretch/>
        </p:blipFill>
        <p:spPr>
          <a:xfrm>
            <a:off x="640174" y="4172648"/>
            <a:ext cx="366429" cy="366429"/>
          </a:xfrm>
          <a:prstGeom prst="rect">
            <a:avLst/>
          </a:prstGeom>
          <a:noFill/>
          <a:ln>
            <a:noFill/>
          </a:ln>
        </p:spPr>
      </p:pic>
      <p:sp>
        <p:nvSpPr>
          <p:cNvPr id="493" name="Google Shape;493;p24"/>
          <p:cNvSpPr txBox="1"/>
          <p:nvPr/>
        </p:nvSpPr>
        <p:spPr>
          <a:xfrm>
            <a:off x="548640" y="515615"/>
            <a:ext cx="7764900" cy="1432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30871"/>
              </a:buClr>
              <a:buSzPts val="4400"/>
              <a:buFont typeface="Poppins"/>
              <a:buNone/>
            </a:pPr>
            <a:r>
              <a:rPr lang="en-US" sz="4000" b="1" dirty="0">
                <a:solidFill>
                  <a:srgbClr val="230871"/>
                </a:solidFill>
                <a:latin typeface="Poppins"/>
                <a:ea typeface="Poppins"/>
                <a:cs typeface="Poppins"/>
                <a:sym typeface="Poppins"/>
              </a:rPr>
              <a:t>Compassionate service when it matters most</a:t>
            </a:r>
            <a:endParaRPr sz="4000" b="1" dirty="0">
              <a:latin typeface="Poppins"/>
              <a:ea typeface="Poppins"/>
              <a:cs typeface="Poppins"/>
              <a:sym typeface="Poppins"/>
            </a:endParaRPr>
          </a:p>
        </p:txBody>
      </p:sp>
      <p:pic>
        <p:nvPicPr>
          <p:cNvPr id="494" name="Google Shape;494;p24" descr="A blue check mark in a circle&#10;&#10;Description automatically generated"/>
          <p:cNvPicPr preferRelativeResize="0"/>
          <p:nvPr/>
        </p:nvPicPr>
        <p:blipFill rotWithShape="1">
          <a:blip r:embed="rId3">
            <a:alphaModFix/>
          </a:blip>
          <a:srcRect/>
          <a:stretch/>
        </p:blipFill>
        <p:spPr>
          <a:xfrm>
            <a:off x="640080" y="5075351"/>
            <a:ext cx="366429" cy="366429"/>
          </a:xfrm>
          <a:prstGeom prst="rect">
            <a:avLst/>
          </a:prstGeom>
          <a:noFill/>
          <a:ln>
            <a:noFill/>
          </a:ln>
        </p:spPr>
      </p:pic>
      <p:grpSp>
        <p:nvGrpSpPr>
          <p:cNvPr id="496" name="Google Shape;496;p24"/>
          <p:cNvGrpSpPr/>
          <p:nvPr/>
        </p:nvGrpSpPr>
        <p:grpSpPr>
          <a:xfrm>
            <a:off x="7233029" y="365760"/>
            <a:ext cx="4712689" cy="6932615"/>
            <a:chOff x="7233029" y="365760"/>
            <a:chExt cx="4712689" cy="6932615"/>
          </a:xfrm>
        </p:grpSpPr>
        <p:grpSp>
          <p:nvGrpSpPr>
            <p:cNvPr id="497" name="Google Shape;497;p24"/>
            <p:cNvGrpSpPr/>
            <p:nvPr/>
          </p:nvGrpSpPr>
          <p:grpSpPr>
            <a:xfrm>
              <a:off x="9235440" y="365760"/>
              <a:ext cx="2710278" cy="6846611"/>
              <a:chOff x="9314118" y="162793"/>
              <a:chExt cx="2710278" cy="6846611"/>
            </a:xfrm>
          </p:grpSpPr>
          <p:pic>
            <p:nvPicPr>
              <p:cNvPr id="498" name="Google Shape;498;p24" descr="A screenshot of a phone&#10;&#10;Description automatically generated"/>
              <p:cNvPicPr preferRelativeResize="0"/>
              <p:nvPr/>
            </p:nvPicPr>
            <p:blipFill rotWithShape="1">
              <a:blip r:embed="rId4">
                <a:alphaModFix/>
              </a:blip>
              <a:srcRect l="3410" t="1496" r="6885" b="46482"/>
              <a:stretch/>
            </p:blipFill>
            <p:spPr>
              <a:xfrm>
                <a:off x="9314118" y="162793"/>
                <a:ext cx="2710278" cy="6846611"/>
              </a:xfrm>
              <a:prstGeom prst="roundRect">
                <a:avLst>
                  <a:gd name="adj" fmla="val 6746"/>
                </a:avLst>
              </a:prstGeom>
              <a:noFill/>
              <a:ln>
                <a:noFill/>
              </a:ln>
              <a:effectLst>
                <a:outerShdw blurRad="88900" algn="ctr" rotWithShape="0">
                  <a:schemeClr val="dk1">
                    <a:alpha val="28627"/>
                  </a:schemeClr>
                </a:outerShdw>
              </a:effectLst>
            </p:spPr>
          </p:pic>
          <p:sp>
            <p:nvSpPr>
              <p:cNvPr id="499" name="Google Shape;499;p24"/>
              <p:cNvSpPr/>
              <p:nvPr/>
            </p:nvSpPr>
            <p:spPr>
              <a:xfrm>
                <a:off x="10914017" y="476794"/>
                <a:ext cx="894806" cy="21553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500" name="Google Shape;500;p24"/>
            <p:cNvPicPr preferRelativeResize="0"/>
            <p:nvPr/>
          </p:nvPicPr>
          <p:blipFill rotWithShape="1">
            <a:blip r:embed="rId5">
              <a:alphaModFix/>
            </a:blip>
            <a:srcRect/>
            <a:stretch/>
          </p:blipFill>
          <p:spPr>
            <a:xfrm>
              <a:off x="7589520" y="640080"/>
              <a:ext cx="1984502" cy="1984502"/>
            </a:xfrm>
            <a:prstGeom prst="rect">
              <a:avLst/>
            </a:prstGeom>
            <a:noFill/>
            <a:ln>
              <a:noFill/>
            </a:ln>
            <a:effectLst>
              <a:outerShdw blurRad="152400" sx="102000" sy="102000" algn="ctr" rotWithShape="0">
                <a:schemeClr val="dk1">
                  <a:alpha val="53725"/>
                </a:schemeClr>
              </a:outerShdw>
            </a:effectLst>
          </p:spPr>
        </p:pic>
        <p:pic>
          <p:nvPicPr>
            <p:cNvPr id="501" name="Google Shape;501;p24"/>
            <p:cNvPicPr preferRelativeResize="0"/>
            <p:nvPr/>
          </p:nvPicPr>
          <p:blipFill>
            <a:blip r:embed="rId6">
              <a:alphaModFix/>
            </a:blip>
            <a:stretch>
              <a:fillRect/>
            </a:stretch>
          </p:blipFill>
          <p:spPr>
            <a:xfrm>
              <a:off x="7233029" y="2788925"/>
              <a:ext cx="2459500" cy="4509450"/>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26"/>
          <p:cNvSpPr/>
          <p:nvPr/>
        </p:nvSpPr>
        <p:spPr>
          <a:xfrm rot="10800000">
            <a:off x="571500" y="2468820"/>
            <a:ext cx="11613000" cy="3291900"/>
          </a:xfrm>
          <a:prstGeom prst="round1Rect">
            <a:avLst>
              <a:gd name="adj" fmla="val 30555"/>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83">
              <a:solidFill>
                <a:schemeClr val="lt1"/>
              </a:solidFill>
              <a:latin typeface="Calibri"/>
              <a:ea typeface="Calibri"/>
              <a:cs typeface="Calibri"/>
              <a:sym typeface="Calibri"/>
            </a:endParaRPr>
          </a:p>
        </p:txBody>
      </p:sp>
      <p:sp>
        <p:nvSpPr>
          <p:cNvPr id="523" name="Google Shape;523;p26"/>
          <p:cNvSpPr txBox="1">
            <a:spLocks noGrp="1"/>
          </p:cNvSpPr>
          <p:nvPr>
            <p:ph type="title" idx="4294967295"/>
          </p:nvPr>
        </p:nvSpPr>
        <p:spPr>
          <a:xfrm>
            <a:off x="571500" y="731838"/>
            <a:ext cx="11620500" cy="13255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400"/>
              <a:buFont typeface="Poppins"/>
              <a:buNone/>
            </a:pPr>
            <a:r>
              <a:rPr lang="en-US" sz="4800" b="1" dirty="0">
                <a:solidFill>
                  <a:schemeClr val="dk1"/>
                </a:solidFill>
                <a:latin typeface="Poppins"/>
                <a:ea typeface="Poppins"/>
                <a:cs typeface="Poppins"/>
                <a:sym typeface="Poppins"/>
              </a:rPr>
              <a:t>MASA is your go-to solution </a:t>
            </a:r>
            <a:br>
              <a:rPr lang="en-US" sz="4800" b="1" dirty="0">
                <a:solidFill>
                  <a:schemeClr val="dk1"/>
                </a:solidFill>
                <a:latin typeface="Poppins"/>
                <a:ea typeface="Poppins"/>
                <a:cs typeface="Poppins"/>
                <a:sym typeface="Poppins"/>
              </a:rPr>
            </a:br>
            <a:r>
              <a:rPr lang="en-US" sz="4800" b="1" dirty="0">
                <a:solidFill>
                  <a:schemeClr val="dk1"/>
                </a:solidFill>
                <a:latin typeface="Poppins"/>
                <a:ea typeface="Poppins"/>
                <a:cs typeface="Poppins"/>
                <a:sym typeface="Poppins"/>
              </a:rPr>
              <a:t>for large-case clients</a:t>
            </a:r>
            <a:endParaRPr sz="4800" dirty="0">
              <a:solidFill>
                <a:schemeClr val="dk1"/>
              </a:solidFill>
            </a:endParaRPr>
          </a:p>
        </p:txBody>
      </p:sp>
      <p:sp>
        <p:nvSpPr>
          <p:cNvPr id="524" name="Google Shape;524;p26"/>
          <p:cNvSpPr txBox="1"/>
          <p:nvPr/>
        </p:nvSpPr>
        <p:spPr>
          <a:xfrm>
            <a:off x="1783075" y="2926075"/>
            <a:ext cx="8785500" cy="274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200" b="1" dirty="0">
                <a:solidFill>
                  <a:schemeClr val="lt1"/>
                </a:solidFill>
                <a:latin typeface="Poppins"/>
                <a:ea typeface="Poppins"/>
                <a:cs typeface="Poppins"/>
                <a:sym typeface="Poppins"/>
              </a:rPr>
              <a:t>The only supplemental benefit of our kind </a:t>
            </a:r>
            <a:endParaRPr sz="2200" b="1" dirty="0">
              <a:solidFill>
                <a:schemeClr val="lt1"/>
              </a:solidFill>
              <a:latin typeface="Poppins"/>
              <a:ea typeface="Poppins"/>
              <a:cs typeface="Poppins"/>
              <a:sym typeface="Poppins"/>
            </a:endParaRPr>
          </a:p>
          <a:p>
            <a:pPr marL="0" marR="0" lvl="0" indent="0" algn="l" rtl="0">
              <a:lnSpc>
                <a:spcPct val="100000"/>
              </a:lnSpc>
              <a:spcBef>
                <a:spcPts val="2400"/>
              </a:spcBef>
              <a:spcAft>
                <a:spcPts val="0"/>
              </a:spcAft>
              <a:buNone/>
            </a:pPr>
            <a:r>
              <a:rPr lang="en-US" sz="2200" b="1" dirty="0">
                <a:solidFill>
                  <a:schemeClr val="lt1"/>
                </a:solidFill>
                <a:latin typeface="Poppins"/>
                <a:ea typeface="Poppins"/>
                <a:cs typeface="Poppins"/>
                <a:sym typeface="Poppins"/>
              </a:rPr>
              <a:t>Huge value add for self-funded clients </a:t>
            </a:r>
            <a:endParaRPr sz="2200" b="1" dirty="0">
              <a:solidFill>
                <a:schemeClr val="lt1"/>
              </a:solidFill>
              <a:latin typeface="Poppins"/>
              <a:ea typeface="Poppins"/>
              <a:cs typeface="Poppins"/>
              <a:sym typeface="Poppins"/>
            </a:endParaRPr>
          </a:p>
          <a:p>
            <a:pPr marL="0" marR="0" lvl="0" indent="0" algn="l" rtl="0">
              <a:lnSpc>
                <a:spcPct val="100000"/>
              </a:lnSpc>
              <a:spcBef>
                <a:spcPts val="2400"/>
              </a:spcBef>
              <a:spcAft>
                <a:spcPts val="0"/>
              </a:spcAft>
              <a:buNone/>
            </a:pPr>
            <a:r>
              <a:rPr lang="en-US" sz="2200" b="1" dirty="0">
                <a:solidFill>
                  <a:schemeClr val="lt1"/>
                </a:solidFill>
                <a:latin typeface="Poppins"/>
                <a:ea typeface="Poppins"/>
                <a:cs typeface="Poppins"/>
                <a:sym typeface="Poppins"/>
              </a:rPr>
              <a:t>All providers are covered – no network needed</a:t>
            </a:r>
            <a:endParaRPr sz="2200" b="1" dirty="0">
              <a:solidFill>
                <a:schemeClr val="lt1"/>
              </a:solidFill>
              <a:latin typeface="Poppins"/>
              <a:ea typeface="Poppins"/>
              <a:cs typeface="Poppins"/>
              <a:sym typeface="Poppins"/>
            </a:endParaRPr>
          </a:p>
          <a:p>
            <a:pPr marL="0" marR="0" lvl="0" indent="0" algn="l" rtl="0">
              <a:lnSpc>
                <a:spcPct val="100000"/>
              </a:lnSpc>
              <a:spcBef>
                <a:spcPts val="2400"/>
              </a:spcBef>
              <a:spcAft>
                <a:spcPts val="2400"/>
              </a:spcAft>
              <a:buNone/>
            </a:pPr>
            <a:r>
              <a:rPr lang="en-US" sz="2200" b="1" dirty="0">
                <a:solidFill>
                  <a:schemeClr val="lt1"/>
                </a:solidFill>
                <a:latin typeface="Poppins"/>
                <a:ea typeface="Poppins"/>
                <a:cs typeface="Poppins"/>
                <a:sym typeface="Poppins"/>
              </a:rPr>
              <a:t>No-noise solution in a sea of shallow sales tactics </a:t>
            </a:r>
            <a:endParaRPr sz="2200" b="1" dirty="0">
              <a:solidFill>
                <a:schemeClr val="lt1"/>
              </a:solidFill>
              <a:latin typeface="Poppins"/>
              <a:ea typeface="Poppins"/>
              <a:cs typeface="Poppins"/>
              <a:sym typeface="Poppins"/>
            </a:endParaRPr>
          </a:p>
        </p:txBody>
      </p:sp>
      <p:pic>
        <p:nvPicPr>
          <p:cNvPr id="526" name="Google Shape;526;p26" descr="A blue check mark in a circle&#10;&#10;Description automatically generated"/>
          <p:cNvPicPr preferRelativeResize="0"/>
          <p:nvPr/>
        </p:nvPicPr>
        <p:blipFill rotWithShape="1">
          <a:blip r:embed="rId3">
            <a:alphaModFix/>
          </a:blip>
          <a:srcRect/>
          <a:stretch/>
        </p:blipFill>
        <p:spPr>
          <a:xfrm>
            <a:off x="1280256" y="2974515"/>
            <a:ext cx="366429" cy="366429"/>
          </a:xfrm>
          <a:prstGeom prst="rect">
            <a:avLst/>
          </a:prstGeom>
          <a:noFill/>
          <a:ln>
            <a:noFill/>
          </a:ln>
        </p:spPr>
      </p:pic>
      <p:pic>
        <p:nvPicPr>
          <p:cNvPr id="527" name="Google Shape;527;p26" descr="A blue check mark in a circle&#10;&#10;Description automatically generated"/>
          <p:cNvPicPr preferRelativeResize="0"/>
          <p:nvPr/>
        </p:nvPicPr>
        <p:blipFill rotWithShape="1">
          <a:blip r:embed="rId3">
            <a:alphaModFix/>
          </a:blip>
          <a:srcRect/>
          <a:stretch/>
        </p:blipFill>
        <p:spPr>
          <a:xfrm>
            <a:off x="1280161" y="3611061"/>
            <a:ext cx="366429" cy="366429"/>
          </a:xfrm>
          <a:prstGeom prst="rect">
            <a:avLst/>
          </a:prstGeom>
          <a:noFill/>
          <a:ln>
            <a:noFill/>
          </a:ln>
        </p:spPr>
      </p:pic>
      <p:pic>
        <p:nvPicPr>
          <p:cNvPr id="528" name="Google Shape;528;p26" descr="A blue check mark in a circle&#10;&#10;Description automatically generated"/>
          <p:cNvPicPr preferRelativeResize="0"/>
          <p:nvPr/>
        </p:nvPicPr>
        <p:blipFill rotWithShape="1">
          <a:blip r:embed="rId3">
            <a:alphaModFix/>
          </a:blip>
          <a:srcRect/>
          <a:stretch/>
        </p:blipFill>
        <p:spPr>
          <a:xfrm>
            <a:off x="1280160" y="4247608"/>
            <a:ext cx="366429" cy="366429"/>
          </a:xfrm>
          <a:prstGeom prst="rect">
            <a:avLst/>
          </a:prstGeom>
          <a:noFill/>
          <a:ln>
            <a:noFill/>
          </a:ln>
        </p:spPr>
      </p:pic>
      <p:pic>
        <p:nvPicPr>
          <p:cNvPr id="529" name="Google Shape;529;p26" descr="A blue check mark in a circle&#10;&#10;Description automatically generated"/>
          <p:cNvPicPr preferRelativeResize="0"/>
          <p:nvPr/>
        </p:nvPicPr>
        <p:blipFill rotWithShape="1">
          <a:blip r:embed="rId3">
            <a:alphaModFix/>
          </a:blip>
          <a:srcRect/>
          <a:stretch/>
        </p:blipFill>
        <p:spPr>
          <a:xfrm>
            <a:off x="1280161" y="4884155"/>
            <a:ext cx="366429" cy="36642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27"/>
          <p:cNvSpPr txBox="1"/>
          <p:nvPr/>
        </p:nvSpPr>
        <p:spPr>
          <a:xfrm>
            <a:off x="591015" y="2721656"/>
            <a:ext cx="11600984" cy="1107955"/>
          </a:xfrm>
          <a:prstGeom prst="rect">
            <a:avLst/>
          </a:prstGeom>
          <a:noFill/>
          <a:ln>
            <a:noFill/>
          </a:ln>
        </p:spPr>
        <p:txBody>
          <a:bodyPr spcFirstLastPara="1" wrap="square" lIns="91425" tIns="45700" rIns="91425" bIns="45700" anchor="ctr" anchorCtr="0">
            <a:spAutoFit/>
          </a:bodyPr>
          <a:lstStyle/>
          <a:p>
            <a:pPr marL="0" marR="0" lvl="0" indent="0" rtl="0">
              <a:lnSpc>
                <a:spcPct val="110000"/>
              </a:lnSpc>
              <a:spcBef>
                <a:spcPts val="0"/>
              </a:spcBef>
              <a:spcAft>
                <a:spcPts val="0"/>
              </a:spcAft>
              <a:buClr>
                <a:schemeClr val="lt1"/>
              </a:buClr>
              <a:buSzPts val="6000"/>
              <a:buFont typeface="Poppins"/>
              <a:buNone/>
            </a:pPr>
            <a:r>
              <a:rPr lang="en-US" sz="6000" b="1" dirty="0">
                <a:solidFill>
                  <a:schemeClr val="lt1"/>
                </a:solidFill>
                <a:latin typeface="Poppins"/>
                <a:ea typeface="Poppins"/>
                <a:cs typeface="Poppins"/>
                <a:sym typeface="Poppins"/>
              </a:rPr>
              <a:t>Thank you</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33F61A-5F72-2C49-D61D-4F952EDB3AA9}"/>
              </a:ext>
            </a:extLst>
          </p:cNvPr>
          <p:cNvSpPr/>
          <p:nvPr/>
        </p:nvSpPr>
        <p:spPr>
          <a:xfrm>
            <a:off x="0" y="3750462"/>
            <a:ext cx="12192000" cy="3107537"/>
          </a:xfrm>
          <a:prstGeom prst="rect">
            <a:avLst/>
          </a:prstGeom>
          <a:solidFill>
            <a:srgbClr val="F3F0F7"/>
          </a:solidFill>
          <a:ln>
            <a:solidFill>
              <a:srgbClr val="F3F0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black and white poster with text and images&#10;&#10;Description automatically generated">
            <a:extLst>
              <a:ext uri="{FF2B5EF4-FFF2-40B4-BE49-F238E27FC236}">
                <a16:creationId xmlns:a16="http://schemas.microsoft.com/office/drawing/2014/main" id="{ED5B64C4-B72A-251E-A26F-558B982B9EF2}"/>
              </a:ext>
            </a:extLst>
          </p:cNvPr>
          <p:cNvPicPr>
            <a:picLocks noChangeAspect="1"/>
          </p:cNvPicPr>
          <p:nvPr/>
        </p:nvPicPr>
        <p:blipFill>
          <a:blip r:embed="rId3"/>
          <a:srcRect l="4066" t="50001" r="59959"/>
          <a:stretch/>
        </p:blipFill>
        <p:spPr>
          <a:xfrm>
            <a:off x="607359" y="3795469"/>
            <a:ext cx="2809668" cy="3017521"/>
          </a:xfrm>
          <a:prstGeom prst="rect">
            <a:avLst/>
          </a:prstGeom>
        </p:spPr>
      </p:pic>
      <p:pic>
        <p:nvPicPr>
          <p:cNvPr id="7" name="Picture 6" descr="A black and white poster with text and images&#10;&#10;Description automatically generated">
            <a:extLst>
              <a:ext uri="{FF2B5EF4-FFF2-40B4-BE49-F238E27FC236}">
                <a16:creationId xmlns:a16="http://schemas.microsoft.com/office/drawing/2014/main" id="{61C6AAE7-29A6-763E-3AEE-19A431CE6A70}"/>
              </a:ext>
            </a:extLst>
          </p:cNvPr>
          <p:cNvPicPr>
            <a:picLocks noChangeAspect="1"/>
          </p:cNvPicPr>
          <p:nvPr/>
        </p:nvPicPr>
        <p:blipFill>
          <a:blip r:embed="rId3"/>
          <a:srcRect l="55303" t="13111" b="53778"/>
          <a:stretch/>
        </p:blipFill>
        <p:spPr>
          <a:xfrm>
            <a:off x="7790261" y="876231"/>
            <a:ext cx="4401739" cy="2519684"/>
          </a:xfrm>
          <a:prstGeom prst="rect">
            <a:avLst/>
          </a:prstGeom>
        </p:spPr>
      </p:pic>
      <p:pic>
        <p:nvPicPr>
          <p:cNvPr id="9" name="Picture 8" descr="A blue text on a black background&#10;&#10;Description automatically generated">
            <a:extLst>
              <a:ext uri="{FF2B5EF4-FFF2-40B4-BE49-F238E27FC236}">
                <a16:creationId xmlns:a16="http://schemas.microsoft.com/office/drawing/2014/main" id="{028B47CA-7459-494C-E62B-991BB736C16C}"/>
              </a:ext>
            </a:extLst>
          </p:cNvPr>
          <p:cNvPicPr>
            <a:picLocks noChangeAspect="1"/>
          </p:cNvPicPr>
          <p:nvPr/>
        </p:nvPicPr>
        <p:blipFill>
          <a:blip r:embed="rId4"/>
          <a:stretch>
            <a:fillRect/>
          </a:stretch>
        </p:blipFill>
        <p:spPr>
          <a:xfrm>
            <a:off x="10073640" y="205740"/>
            <a:ext cx="1819666" cy="455190"/>
          </a:xfrm>
          <a:prstGeom prst="rect">
            <a:avLst/>
          </a:prstGeom>
        </p:spPr>
      </p:pic>
      <p:sp>
        <p:nvSpPr>
          <p:cNvPr id="10" name="TextBox 9">
            <a:extLst>
              <a:ext uri="{FF2B5EF4-FFF2-40B4-BE49-F238E27FC236}">
                <a16:creationId xmlns:a16="http://schemas.microsoft.com/office/drawing/2014/main" id="{A92208B2-BB8C-C5A2-5C36-7F72EFDEDEC6}"/>
              </a:ext>
            </a:extLst>
          </p:cNvPr>
          <p:cNvSpPr txBox="1"/>
          <p:nvPr/>
        </p:nvSpPr>
        <p:spPr>
          <a:xfrm>
            <a:off x="548640" y="284782"/>
            <a:ext cx="3215640" cy="461665"/>
          </a:xfrm>
          <a:prstGeom prst="rect">
            <a:avLst/>
          </a:prstGeom>
          <a:noFill/>
        </p:spPr>
        <p:txBody>
          <a:bodyPr wrap="square" rtlCol="0">
            <a:spAutoFit/>
          </a:bodyPr>
          <a:lstStyle/>
          <a:p>
            <a:r>
              <a:rPr lang="en-US" sz="2400" b="1" dirty="0">
                <a:solidFill>
                  <a:srgbClr val="E64B38"/>
                </a:solidFill>
                <a:latin typeface="Poppins" panose="00000500000000000000" pitchFamily="2" charset="0"/>
                <a:cs typeface="Poppins" panose="00000500000000000000" pitchFamily="2" charset="0"/>
              </a:rPr>
              <a:t>Did you know?</a:t>
            </a:r>
          </a:p>
        </p:txBody>
      </p:sp>
      <p:sp>
        <p:nvSpPr>
          <p:cNvPr id="11" name="Google Shape;493;p24">
            <a:extLst>
              <a:ext uri="{FF2B5EF4-FFF2-40B4-BE49-F238E27FC236}">
                <a16:creationId xmlns:a16="http://schemas.microsoft.com/office/drawing/2014/main" id="{1227CBB6-9459-6978-817B-59A3FCEB63F7}"/>
              </a:ext>
            </a:extLst>
          </p:cNvPr>
          <p:cNvSpPr txBox="1"/>
          <p:nvPr/>
        </p:nvSpPr>
        <p:spPr>
          <a:xfrm>
            <a:off x="548640" y="515615"/>
            <a:ext cx="5547360" cy="1432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30871"/>
              </a:buClr>
              <a:buSzPts val="4400"/>
              <a:buFont typeface="Poppins"/>
              <a:buNone/>
            </a:pPr>
            <a:r>
              <a:rPr lang="en-US" sz="4000" b="1" dirty="0">
                <a:solidFill>
                  <a:srgbClr val="230871"/>
                </a:solidFill>
                <a:latin typeface="Poppins"/>
                <a:ea typeface="Poppins"/>
                <a:cs typeface="Poppins"/>
                <a:sym typeface="Poppins"/>
              </a:rPr>
              <a:t>The state of </a:t>
            </a:r>
          </a:p>
          <a:p>
            <a:pPr marL="0" marR="0" lvl="0" indent="0" algn="l" rtl="0">
              <a:lnSpc>
                <a:spcPct val="90000"/>
              </a:lnSpc>
              <a:spcBef>
                <a:spcPts val="0"/>
              </a:spcBef>
              <a:spcAft>
                <a:spcPts val="0"/>
              </a:spcAft>
              <a:buClr>
                <a:srgbClr val="230871"/>
              </a:buClr>
              <a:buSzPts val="4400"/>
              <a:buFont typeface="Poppins"/>
              <a:buNone/>
            </a:pPr>
            <a:r>
              <a:rPr lang="en-US" sz="4000" b="1" dirty="0">
                <a:solidFill>
                  <a:srgbClr val="230871"/>
                </a:solidFill>
                <a:latin typeface="Poppins"/>
                <a:ea typeface="Poppins"/>
                <a:cs typeface="Poppins"/>
                <a:sym typeface="Poppins"/>
              </a:rPr>
              <a:t>Massachusetts has:</a:t>
            </a:r>
            <a:endParaRPr sz="4000" b="1" dirty="0">
              <a:latin typeface="Poppins"/>
              <a:ea typeface="Poppins"/>
              <a:cs typeface="Poppins"/>
              <a:sym typeface="Poppins"/>
            </a:endParaRPr>
          </a:p>
        </p:txBody>
      </p:sp>
      <p:grpSp>
        <p:nvGrpSpPr>
          <p:cNvPr id="14" name="Group 13">
            <a:extLst>
              <a:ext uri="{FF2B5EF4-FFF2-40B4-BE49-F238E27FC236}">
                <a16:creationId xmlns:a16="http://schemas.microsoft.com/office/drawing/2014/main" id="{B087FBEF-9FF9-B57F-C8DC-BB0EFEBFC087}"/>
              </a:ext>
            </a:extLst>
          </p:cNvPr>
          <p:cNvGrpSpPr/>
          <p:nvPr/>
        </p:nvGrpSpPr>
        <p:grpSpPr>
          <a:xfrm>
            <a:off x="607359" y="2085275"/>
            <a:ext cx="2394921" cy="854802"/>
            <a:chOff x="607359" y="1948115"/>
            <a:chExt cx="2394921" cy="854802"/>
          </a:xfrm>
        </p:grpSpPr>
        <p:sp>
          <p:nvSpPr>
            <p:cNvPr id="12" name="Google Shape;156;p8">
              <a:extLst>
                <a:ext uri="{FF2B5EF4-FFF2-40B4-BE49-F238E27FC236}">
                  <a16:creationId xmlns:a16="http://schemas.microsoft.com/office/drawing/2014/main" id="{C5CA3D4C-F7F8-A124-8DCA-321F0609C251}"/>
                </a:ext>
              </a:extLst>
            </p:cNvPr>
            <p:cNvSpPr txBox="1"/>
            <p:nvPr/>
          </p:nvSpPr>
          <p:spPr>
            <a:xfrm>
              <a:off x="607359" y="2437217"/>
              <a:ext cx="2394921" cy="36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r>
                <a:rPr lang="en-US" sz="1200" dirty="0">
                  <a:solidFill>
                    <a:schemeClr val="tx1"/>
                  </a:solidFill>
                  <a:latin typeface="Poppins SemiBold"/>
                  <a:ea typeface="Poppins SemiBold"/>
                  <a:cs typeface="Poppins SemiBold"/>
                  <a:sym typeface="Poppins SemiBold"/>
                </a:rPr>
                <a:t>Licensed EMS agencies</a:t>
              </a:r>
              <a:r>
                <a:rPr lang="en-US" sz="1200" baseline="30000" dirty="0">
                  <a:solidFill>
                    <a:schemeClr val="tx1"/>
                  </a:solidFill>
                  <a:latin typeface="Poppins SemiBold"/>
                  <a:ea typeface="Poppins SemiBold"/>
                  <a:cs typeface="Poppins SemiBold"/>
                  <a:sym typeface="Poppins SemiBold"/>
                </a:rPr>
                <a:t>3</a:t>
              </a:r>
              <a:endParaRPr sz="1050" baseline="30000" dirty="0">
                <a:solidFill>
                  <a:schemeClr val="tx1"/>
                </a:solidFill>
                <a:latin typeface="Poppins SemiBold"/>
                <a:ea typeface="Poppins SemiBold"/>
                <a:cs typeface="Poppins SemiBold"/>
                <a:sym typeface="Poppins SemiBold"/>
              </a:endParaRPr>
            </a:p>
          </p:txBody>
        </p:sp>
        <p:sp>
          <p:nvSpPr>
            <p:cNvPr id="13" name="Google Shape;157;p8">
              <a:extLst>
                <a:ext uri="{FF2B5EF4-FFF2-40B4-BE49-F238E27FC236}">
                  <a16:creationId xmlns:a16="http://schemas.microsoft.com/office/drawing/2014/main" id="{BFF3BF8B-DEC0-D1B6-A0F9-4F016EB1502C}"/>
                </a:ext>
              </a:extLst>
            </p:cNvPr>
            <p:cNvSpPr txBox="1"/>
            <p:nvPr/>
          </p:nvSpPr>
          <p:spPr>
            <a:xfrm>
              <a:off x="607359" y="1948115"/>
              <a:ext cx="1526241" cy="6260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8000"/>
                <a:buFont typeface="Arial"/>
                <a:buNone/>
              </a:pPr>
              <a:r>
                <a:rPr lang="en-US" sz="3200" dirty="0">
                  <a:solidFill>
                    <a:schemeClr val="tx1"/>
                  </a:solidFill>
                  <a:latin typeface="Poppins ExtraBold"/>
                  <a:ea typeface="Poppins ExtraBold"/>
                  <a:cs typeface="Poppins ExtraBold"/>
                  <a:sym typeface="Poppins ExtraBold"/>
                </a:rPr>
                <a:t>580+</a:t>
              </a:r>
              <a:endParaRPr sz="3200" dirty="0">
                <a:solidFill>
                  <a:schemeClr val="tx1"/>
                </a:solidFill>
                <a:latin typeface="Poppins ExtraBold"/>
                <a:ea typeface="Poppins ExtraBold"/>
                <a:cs typeface="Poppins ExtraBold"/>
                <a:sym typeface="Poppins ExtraBold"/>
              </a:endParaRPr>
            </a:p>
          </p:txBody>
        </p:sp>
      </p:grpSp>
      <p:grpSp>
        <p:nvGrpSpPr>
          <p:cNvPr id="15" name="Group 14">
            <a:extLst>
              <a:ext uri="{FF2B5EF4-FFF2-40B4-BE49-F238E27FC236}">
                <a16:creationId xmlns:a16="http://schemas.microsoft.com/office/drawing/2014/main" id="{C3A69D58-20AE-9B43-354C-59F136E7F78C}"/>
              </a:ext>
            </a:extLst>
          </p:cNvPr>
          <p:cNvGrpSpPr/>
          <p:nvPr/>
        </p:nvGrpSpPr>
        <p:grpSpPr>
          <a:xfrm>
            <a:off x="3764280" y="2085275"/>
            <a:ext cx="4678680" cy="818593"/>
            <a:chOff x="607359" y="1948115"/>
            <a:chExt cx="4678680" cy="818593"/>
          </a:xfrm>
        </p:grpSpPr>
        <p:sp>
          <p:nvSpPr>
            <p:cNvPr id="16" name="Google Shape;156;p8">
              <a:extLst>
                <a:ext uri="{FF2B5EF4-FFF2-40B4-BE49-F238E27FC236}">
                  <a16:creationId xmlns:a16="http://schemas.microsoft.com/office/drawing/2014/main" id="{DE4C17C4-6514-6786-B25E-12F59C7EE0F4}"/>
                </a:ext>
              </a:extLst>
            </p:cNvPr>
            <p:cNvSpPr txBox="1"/>
            <p:nvPr/>
          </p:nvSpPr>
          <p:spPr>
            <a:xfrm>
              <a:off x="607359" y="2437217"/>
              <a:ext cx="4678680" cy="32949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r>
                <a:rPr lang="en-US" sz="1200" dirty="0">
                  <a:solidFill>
                    <a:schemeClr val="tx1"/>
                  </a:solidFill>
                  <a:latin typeface="Poppins SemiBold"/>
                  <a:ea typeface="Poppins SemiBold"/>
                  <a:cs typeface="Poppins SemiBold"/>
                  <a:sym typeface="Poppins SemiBold"/>
                </a:rPr>
                <a:t>Square miles to cover for emergency transport</a:t>
              </a:r>
              <a:r>
                <a:rPr lang="en-US" sz="1200" baseline="30000" dirty="0">
                  <a:solidFill>
                    <a:schemeClr val="tx1"/>
                  </a:solidFill>
                  <a:latin typeface="Poppins SemiBold"/>
                  <a:ea typeface="Poppins SemiBold"/>
                  <a:cs typeface="Poppins SemiBold"/>
                  <a:sym typeface="Poppins SemiBold"/>
                </a:rPr>
                <a:t>4</a:t>
              </a:r>
              <a:endParaRPr sz="1050" baseline="30000" dirty="0">
                <a:solidFill>
                  <a:schemeClr val="tx1"/>
                </a:solidFill>
                <a:latin typeface="Poppins SemiBold"/>
                <a:ea typeface="Poppins SemiBold"/>
                <a:cs typeface="Poppins SemiBold"/>
                <a:sym typeface="Poppins SemiBold"/>
              </a:endParaRPr>
            </a:p>
          </p:txBody>
        </p:sp>
        <p:sp>
          <p:nvSpPr>
            <p:cNvPr id="17" name="Google Shape;157;p8">
              <a:extLst>
                <a:ext uri="{FF2B5EF4-FFF2-40B4-BE49-F238E27FC236}">
                  <a16:creationId xmlns:a16="http://schemas.microsoft.com/office/drawing/2014/main" id="{6EFACB05-BBFF-8902-989D-E4D8F5BFB206}"/>
                </a:ext>
              </a:extLst>
            </p:cNvPr>
            <p:cNvSpPr txBox="1"/>
            <p:nvPr/>
          </p:nvSpPr>
          <p:spPr>
            <a:xfrm>
              <a:off x="607359" y="1948115"/>
              <a:ext cx="1526241" cy="6260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8000"/>
                <a:buFont typeface="Arial"/>
                <a:buNone/>
              </a:pPr>
              <a:r>
                <a:rPr lang="en-US" sz="3200" dirty="0">
                  <a:solidFill>
                    <a:schemeClr val="tx1"/>
                  </a:solidFill>
                  <a:latin typeface="Poppins ExtraBold"/>
                  <a:ea typeface="Poppins ExtraBold"/>
                  <a:cs typeface="Poppins ExtraBold"/>
                  <a:sym typeface="Poppins ExtraBold"/>
                </a:rPr>
                <a:t>7,700+</a:t>
              </a:r>
              <a:endParaRPr sz="3200" dirty="0">
                <a:solidFill>
                  <a:schemeClr val="tx1"/>
                </a:solidFill>
                <a:latin typeface="Poppins ExtraBold"/>
                <a:ea typeface="Poppins ExtraBold"/>
                <a:cs typeface="Poppins ExtraBold"/>
                <a:sym typeface="Poppins ExtraBold"/>
              </a:endParaRPr>
            </a:p>
          </p:txBody>
        </p:sp>
      </p:grpSp>
      <p:sp>
        <p:nvSpPr>
          <p:cNvPr id="18" name="Google Shape;156;p8">
            <a:extLst>
              <a:ext uri="{FF2B5EF4-FFF2-40B4-BE49-F238E27FC236}">
                <a16:creationId xmlns:a16="http://schemas.microsoft.com/office/drawing/2014/main" id="{6EC047C1-0087-F645-3045-DA6345234809}"/>
              </a:ext>
            </a:extLst>
          </p:cNvPr>
          <p:cNvSpPr txBox="1"/>
          <p:nvPr/>
        </p:nvSpPr>
        <p:spPr>
          <a:xfrm>
            <a:off x="607359" y="3108064"/>
            <a:ext cx="6829761" cy="329491"/>
          </a:xfrm>
          <a:prstGeom prst="rect">
            <a:avLst/>
          </a:prstGeom>
          <a:noFill/>
          <a:ln>
            <a:noFill/>
          </a:ln>
        </p:spPr>
        <p:txBody>
          <a:bodyPr spcFirstLastPara="1" wrap="square" lIns="91425" tIns="45700" rIns="91425" bIns="45700" anchor="t" anchorCtr="0">
            <a:noAutofit/>
          </a:bodyPr>
          <a:lstStyle/>
          <a:p>
            <a:pPr marR="0" algn="l" rtl="0"/>
            <a:r>
              <a:rPr lang="en-US" sz="2000" b="0" i="0" u="none" strike="noStrike" baseline="30000" dirty="0">
                <a:solidFill>
                  <a:schemeClr val="tx2">
                    <a:lumMod val="65000"/>
                    <a:lumOff val="35000"/>
                  </a:schemeClr>
                </a:solidFill>
                <a:latin typeface="Open Sans" pitchFamily="2" charset="0"/>
              </a:rPr>
              <a:t>MASA works to ensure access to care when it’s needed most by shielding </a:t>
            </a:r>
          </a:p>
          <a:p>
            <a:pPr marR="0" algn="l" rtl="0"/>
            <a:r>
              <a:rPr lang="en-US" sz="2000" b="0" i="0" u="none" strike="noStrike" baseline="30000" dirty="0">
                <a:solidFill>
                  <a:schemeClr val="tx2">
                    <a:lumMod val="65000"/>
                    <a:lumOff val="35000"/>
                  </a:schemeClr>
                </a:solidFill>
                <a:latin typeface="Open Sans" pitchFamily="2" charset="0"/>
              </a:rPr>
              <a:t>members from out-of-pocket costs, regardless of ambulance provider.</a:t>
            </a:r>
          </a:p>
        </p:txBody>
      </p:sp>
      <p:sp>
        <p:nvSpPr>
          <p:cNvPr id="22" name="Google Shape;156;p8">
            <a:extLst>
              <a:ext uri="{FF2B5EF4-FFF2-40B4-BE49-F238E27FC236}">
                <a16:creationId xmlns:a16="http://schemas.microsoft.com/office/drawing/2014/main" id="{23E67F53-A7EF-AF19-4A8C-109FE751737D}"/>
              </a:ext>
            </a:extLst>
          </p:cNvPr>
          <p:cNvSpPr txBox="1"/>
          <p:nvPr/>
        </p:nvSpPr>
        <p:spPr>
          <a:xfrm>
            <a:off x="4645223" y="6419908"/>
            <a:ext cx="6829761" cy="329491"/>
          </a:xfrm>
          <a:prstGeom prst="rect">
            <a:avLst/>
          </a:prstGeom>
          <a:noFill/>
          <a:ln>
            <a:noFill/>
          </a:ln>
        </p:spPr>
        <p:txBody>
          <a:bodyPr spcFirstLastPara="1" wrap="square" lIns="91425" tIns="45700" rIns="91425" bIns="45700" anchor="t" anchorCtr="0">
            <a:noAutofit/>
          </a:bodyPr>
          <a:lstStyle/>
          <a:p>
            <a:pPr marR="0" algn="l" rtl="0"/>
            <a:r>
              <a:rPr lang="en-US" b="0" i="0" u="none" strike="noStrike" baseline="30000" dirty="0">
                <a:solidFill>
                  <a:schemeClr val="tx2">
                    <a:lumMod val="65000"/>
                    <a:lumOff val="35000"/>
                  </a:schemeClr>
                </a:solidFill>
                <a:latin typeface="Open Sans" pitchFamily="2" charset="0"/>
              </a:rPr>
              <a:t>1: MetLife, 2019 | 2: MASA Internal Data, Updated February 2023 | 3: 2020, National Emergency Medical Services Assessment | 4: U.S. Census, 2020 | 5: MASA 2024 analysis: private database of U.S. </a:t>
            </a:r>
            <a:r>
              <a:rPr lang="en-US" baseline="30000" dirty="0">
                <a:solidFill>
                  <a:schemeClr val="tx2">
                    <a:lumMod val="65000"/>
                    <a:lumOff val="35000"/>
                  </a:schemeClr>
                </a:solidFill>
                <a:latin typeface="Open Sans" pitchFamily="2" charset="0"/>
              </a:rPr>
              <a:t>claims data from 2022</a:t>
            </a:r>
          </a:p>
        </p:txBody>
      </p:sp>
      <p:grpSp>
        <p:nvGrpSpPr>
          <p:cNvPr id="32" name="Group 31">
            <a:extLst>
              <a:ext uri="{FF2B5EF4-FFF2-40B4-BE49-F238E27FC236}">
                <a16:creationId xmlns:a16="http://schemas.microsoft.com/office/drawing/2014/main" id="{C599A752-F411-EFCB-8C4A-A28DD17AFF94}"/>
              </a:ext>
            </a:extLst>
          </p:cNvPr>
          <p:cNvGrpSpPr/>
          <p:nvPr/>
        </p:nvGrpSpPr>
        <p:grpSpPr>
          <a:xfrm>
            <a:off x="4527400" y="4281491"/>
            <a:ext cx="1603725" cy="1835860"/>
            <a:chOff x="4527400" y="4311971"/>
            <a:chExt cx="1603725" cy="1835860"/>
          </a:xfrm>
        </p:grpSpPr>
        <p:pic>
          <p:nvPicPr>
            <p:cNvPr id="6" name="Picture 5" descr="A black and white poster with text and images&#10;&#10;Description automatically generated">
              <a:extLst>
                <a:ext uri="{FF2B5EF4-FFF2-40B4-BE49-F238E27FC236}">
                  <a16:creationId xmlns:a16="http://schemas.microsoft.com/office/drawing/2014/main" id="{BA8A36AA-C6BC-42FA-D4E4-7707550C2E44}"/>
                </a:ext>
              </a:extLst>
            </p:cNvPr>
            <p:cNvPicPr>
              <a:picLocks noChangeAspect="1"/>
            </p:cNvPicPr>
            <p:nvPr/>
          </p:nvPicPr>
          <p:blipFill>
            <a:blip r:embed="rId3"/>
            <a:srcRect l="39323" t="53391" r="49033" b="33315"/>
            <a:stretch/>
          </p:blipFill>
          <p:spPr>
            <a:xfrm>
              <a:off x="4527400" y="4311971"/>
              <a:ext cx="1429583" cy="1261343"/>
            </a:xfrm>
            <a:prstGeom prst="rect">
              <a:avLst/>
            </a:prstGeom>
          </p:spPr>
        </p:pic>
        <p:sp>
          <p:nvSpPr>
            <p:cNvPr id="24" name="TextBox 23">
              <a:extLst>
                <a:ext uri="{FF2B5EF4-FFF2-40B4-BE49-F238E27FC236}">
                  <a16:creationId xmlns:a16="http://schemas.microsoft.com/office/drawing/2014/main" id="{6D48B0B0-47FA-AC08-6F1F-F17D7D3CA42B}"/>
                </a:ext>
              </a:extLst>
            </p:cNvPr>
            <p:cNvSpPr txBox="1"/>
            <p:nvPr/>
          </p:nvSpPr>
          <p:spPr>
            <a:xfrm>
              <a:off x="4701542" y="5624611"/>
              <a:ext cx="1429583" cy="523220"/>
            </a:xfrm>
            <a:prstGeom prst="rect">
              <a:avLst/>
            </a:prstGeom>
            <a:noFill/>
          </p:spPr>
          <p:txBody>
            <a:bodyPr wrap="square">
              <a:spAutoFit/>
            </a:bodyPr>
            <a:lstStyle/>
            <a:p>
              <a:pPr marR="0" algn="l" rtl="0"/>
              <a:r>
                <a:rPr lang="en-US" sz="1400" b="0" i="0" u="none" strike="noStrike" baseline="30000" dirty="0">
                  <a:solidFill>
                    <a:srgbClr val="230871"/>
                  </a:solidFill>
                  <a:latin typeface="Poppins Medium" panose="00000600000000000000" pitchFamily="2" charset="0"/>
                </a:rPr>
                <a:t>The average </a:t>
              </a:r>
            </a:p>
            <a:p>
              <a:pPr marR="0" algn="l" rtl="0"/>
              <a:r>
                <a:rPr lang="en-US" sz="1400" b="0" i="0" u="none" strike="noStrike" baseline="30000" dirty="0">
                  <a:solidFill>
                    <a:srgbClr val="230871"/>
                  </a:solidFill>
                  <a:latin typeface="Poppins Medium" panose="00000600000000000000" pitchFamily="2" charset="0"/>
                </a:rPr>
                <a:t>ground ambulance ride costs </a:t>
              </a:r>
              <a:r>
                <a:rPr lang="en-US" sz="1400" b="1" i="0" u="none" strike="noStrike" baseline="30000" dirty="0">
                  <a:solidFill>
                    <a:srgbClr val="230871"/>
                  </a:solidFill>
                  <a:latin typeface="Poppins" panose="00000500000000000000" pitchFamily="2" charset="0"/>
                </a:rPr>
                <a:t>$2,0002</a:t>
              </a:r>
            </a:p>
          </p:txBody>
        </p:sp>
      </p:grpSp>
      <p:grpSp>
        <p:nvGrpSpPr>
          <p:cNvPr id="31" name="Group 30">
            <a:extLst>
              <a:ext uri="{FF2B5EF4-FFF2-40B4-BE49-F238E27FC236}">
                <a16:creationId xmlns:a16="http://schemas.microsoft.com/office/drawing/2014/main" id="{34958B74-5681-0798-BC1F-8E62DE009B08}"/>
              </a:ext>
            </a:extLst>
          </p:cNvPr>
          <p:cNvGrpSpPr/>
          <p:nvPr/>
        </p:nvGrpSpPr>
        <p:grpSpPr>
          <a:xfrm>
            <a:off x="7102832" y="4217419"/>
            <a:ext cx="1638300" cy="1935198"/>
            <a:chOff x="7072511" y="4239932"/>
            <a:chExt cx="1638300" cy="1935198"/>
          </a:xfrm>
        </p:grpSpPr>
        <p:pic>
          <p:nvPicPr>
            <p:cNvPr id="20" name="Picture 19" descr="A black and white poster with text and images&#10;&#10;Description automatically generated">
              <a:extLst>
                <a:ext uri="{FF2B5EF4-FFF2-40B4-BE49-F238E27FC236}">
                  <a16:creationId xmlns:a16="http://schemas.microsoft.com/office/drawing/2014/main" id="{A12AC00B-35AB-D893-EBD0-F8A97EA4E91B}"/>
                </a:ext>
              </a:extLst>
            </p:cNvPr>
            <p:cNvPicPr>
              <a:picLocks noChangeAspect="1"/>
            </p:cNvPicPr>
            <p:nvPr/>
          </p:nvPicPr>
          <p:blipFill>
            <a:blip r:embed="rId3"/>
            <a:srcRect l="57622" t="52445" r="31217" b="33081"/>
            <a:stretch/>
          </p:blipFill>
          <p:spPr>
            <a:xfrm>
              <a:off x="7072511" y="4239932"/>
              <a:ext cx="1370449" cy="1373230"/>
            </a:xfrm>
            <a:prstGeom prst="rect">
              <a:avLst/>
            </a:prstGeom>
          </p:spPr>
        </p:pic>
        <p:sp>
          <p:nvSpPr>
            <p:cNvPr id="26" name="TextBox 25">
              <a:extLst>
                <a:ext uri="{FF2B5EF4-FFF2-40B4-BE49-F238E27FC236}">
                  <a16:creationId xmlns:a16="http://schemas.microsoft.com/office/drawing/2014/main" id="{9CFE3E5A-7D62-6D99-9151-3A132DA1F0B3}"/>
                </a:ext>
              </a:extLst>
            </p:cNvPr>
            <p:cNvSpPr txBox="1"/>
            <p:nvPr/>
          </p:nvSpPr>
          <p:spPr>
            <a:xfrm>
              <a:off x="7072511" y="5651910"/>
              <a:ext cx="1638300" cy="523220"/>
            </a:xfrm>
            <a:prstGeom prst="rect">
              <a:avLst/>
            </a:prstGeom>
            <a:noFill/>
          </p:spPr>
          <p:txBody>
            <a:bodyPr wrap="square">
              <a:spAutoFit/>
            </a:bodyPr>
            <a:lstStyle/>
            <a:p>
              <a:pPr marR="0" algn="l" rtl="0"/>
              <a:r>
                <a:rPr lang="en-US" sz="1400" b="0" i="0" u="none" strike="noStrike" baseline="30000">
                  <a:solidFill>
                    <a:srgbClr val="230871"/>
                  </a:solidFill>
                  <a:latin typeface="Poppins Medium" panose="00000600000000000000" pitchFamily="2" charset="0"/>
                </a:rPr>
                <a:t>The average medical air transport costs </a:t>
              </a:r>
              <a:r>
                <a:rPr lang="en-US" sz="1400" b="1" i="0" u="none" strike="noStrike" baseline="30000">
                  <a:solidFill>
                    <a:srgbClr val="230871"/>
                  </a:solidFill>
                  <a:latin typeface="Poppins" panose="00000500000000000000" pitchFamily="2" charset="0"/>
                </a:rPr>
                <a:t>$69,000</a:t>
              </a:r>
              <a:r>
                <a:rPr lang="en-US" sz="1400" b="0" i="0" u="none" strike="noStrike" baseline="30000">
                  <a:solidFill>
                    <a:srgbClr val="230871"/>
                  </a:solidFill>
                  <a:latin typeface="Poppins Medium" panose="00000600000000000000" pitchFamily="2" charset="0"/>
                </a:rPr>
                <a:t> per flight2</a:t>
              </a:r>
              <a:endParaRPr lang="en-US" sz="1400" b="0" i="0" u="none" strike="noStrike" baseline="30000" dirty="0">
                <a:solidFill>
                  <a:srgbClr val="230871"/>
                </a:solidFill>
                <a:latin typeface="Poppins Medium" panose="00000600000000000000" pitchFamily="2" charset="0"/>
              </a:endParaRPr>
            </a:p>
          </p:txBody>
        </p:sp>
      </p:grpSp>
      <p:grpSp>
        <p:nvGrpSpPr>
          <p:cNvPr id="29" name="Group 28">
            <a:extLst>
              <a:ext uri="{FF2B5EF4-FFF2-40B4-BE49-F238E27FC236}">
                <a16:creationId xmlns:a16="http://schemas.microsoft.com/office/drawing/2014/main" id="{06A549C6-55FA-D5C0-B0BC-CA6428E2E0B9}"/>
              </a:ext>
            </a:extLst>
          </p:cNvPr>
          <p:cNvGrpSpPr/>
          <p:nvPr/>
        </p:nvGrpSpPr>
        <p:grpSpPr>
          <a:xfrm>
            <a:off x="9444988" y="4198189"/>
            <a:ext cx="1962151" cy="1919162"/>
            <a:chOff x="9705477" y="4237743"/>
            <a:chExt cx="1962151" cy="1919162"/>
          </a:xfrm>
        </p:grpSpPr>
        <p:pic>
          <p:nvPicPr>
            <p:cNvPr id="21" name="Picture 20" descr="A black and white poster with text and images&#10;&#10;Description automatically generated">
              <a:extLst>
                <a:ext uri="{FF2B5EF4-FFF2-40B4-BE49-F238E27FC236}">
                  <a16:creationId xmlns:a16="http://schemas.microsoft.com/office/drawing/2014/main" id="{87FE8A4E-4223-6CED-5C77-084C26D02FEB}"/>
                </a:ext>
              </a:extLst>
            </p:cNvPr>
            <p:cNvPicPr>
              <a:picLocks noChangeAspect="1"/>
            </p:cNvPicPr>
            <p:nvPr/>
          </p:nvPicPr>
          <p:blipFill>
            <a:blip r:embed="rId3"/>
            <a:srcRect l="77870" t="52445" r="12343" b="33059"/>
            <a:stretch/>
          </p:blipFill>
          <p:spPr>
            <a:xfrm>
              <a:off x="9716591" y="4237743"/>
              <a:ext cx="1201778" cy="1375419"/>
            </a:xfrm>
            <a:prstGeom prst="rect">
              <a:avLst/>
            </a:prstGeom>
          </p:spPr>
        </p:pic>
        <p:sp>
          <p:nvSpPr>
            <p:cNvPr id="28" name="TextBox 27">
              <a:extLst>
                <a:ext uri="{FF2B5EF4-FFF2-40B4-BE49-F238E27FC236}">
                  <a16:creationId xmlns:a16="http://schemas.microsoft.com/office/drawing/2014/main" id="{703C1ECE-8F88-45BC-4C12-EAB6BD4E4EED}"/>
                </a:ext>
              </a:extLst>
            </p:cNvPr>
            <p:cNvSpPr txBox="1"/>
            <p:nvPr/>
          </p:nvSpPr>
          <p:spPr>
            <a:xfrm>
              <a:off x="9705477" y="5633685"/>
              <a:ext cx="1962151" cy="523220"/>
            </a:xfrm>
            <a:prstGeom prst="rect">
              <a:avLst/>
            </a:prstGeom>
            <a:noFill/>
          </p:spPr>
          <p:txBody>
            <a:bodyPr wrap="square">
              <a:spAutoFit/>
            </a:bodyPr>
            <a:lstStyle/>
            <a:p>
              <a:pPr marR="0" algn="l" rtl="0"/>
              <a:r>
                <a:rPr lang="en-US" sz="1400" b="0" i="0" u="none" strike="noStrike" baseline="30000" dirty="0">
                  <a:solidFill>
                    <a:srgbClr val="230871"/>
                  </a:solidFill>
                  <a:latin typeface="Poppins Medium" panose="00000600000000000000" pitchFamily="2" charset="0"/>
                </a:rPr>
                <a:t>Ambulance usage in Massachusetts is </a:t>
              </a:r>
              <a:r>
                <a:rPr lang="en-US" sz="1400" b="1" i="0" u="none" strike="noStrike" baseline="30000" dirty="0">
                  <a:solidFill>
                    <a:srgbClr val="230871"/>
                  </a:solidFill>
                  <a:latin typeface="Poppins" panose="00000500000000000000" pitchFamily="2" charset="0"/>
                </a:rPr>
                <a:t>nearly 3x</a:t>
              </a:r>
              <a:r>
                <a:rPr lang="en-US" sz="1400" b="0" i="0" u="none" strike="noStrike" baseline="30000" dirty="0">
                  <a:solidFill>
                    <a:srgbClr val="230871"/>
                  </a:solidFill>
                  <a:latin typeface="Poppins Medium" panose="00000600000000000000" pitchFamily="2" charset="0"/>
                </a:rPr>
                <a:t> the national average5</a:t>
              </a:r>
            </a:p>
          </p:txBody>
        </p:sp>
      </p:grpSp>
    </p:spTree>
    <p:extLst>
      <p:ext uri="{BB962C8B-B14F-4D97-AF65-F5344CB8AC3E}">
        <p14:creationId xmlns:p14="http://schemas.microsoft.com/office/powerpoint/2010/main" val="3023830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3"/>
        <p:cNvGrpSpPr/>
        <p:nvPr/>
      </p:nvGrpSpPr>
      <p:grpSpPr>
        <a:xfrm>
          <a:off x="0" y="0"/>
          <a:ext cx="0" cy="0"/>
          <a:chOff x="0" y="0"/>
          <a:chExt cx="0" cy="0"/>
        </a:xfrm>
      </p:grpSpPr>
      <p:grpSp>
        <p:nvGrpSpPr>
          <p:cNvPr id="154" name="Google Shape;154;p8"/>
          <p:cNvGrpSpPr/>
          <p:nvPr/>
        </p:nvGrpSpPr>
        <p:grpSpPr>
          <a:xfrm>
            <a:off x="731520" y="1828800"/>
            <a:ext cx="11155680" cy="3337440"/>
            <a:chOff x="953989" y="2834640"/>
            <a:chExt cx="11155680" cy="3337440"/>
          </a:xfrm>
        </p:grpSpPr>
        <p:sp>
          <p:nvSpPr>
            <p:cNvPr id="155" name="Google Shape;155;p8"/>
            <p:cNvSpPr/>
            <p:nvPr/>
          </p:nvSpPr>
          <p:spPr>
            <a:xfrm>
              <a:off x="4794469" y="2834640"/>
              <a:ext cx="1433100" cy="14331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8"/>
            <p:cNvSpPr txBox="1"/>
            <p:nvPr/>
          </p:nvSpPr>
          <p:spPr>
            <a:xfrm>
              <a:off x="953989" y="5440680"/>
              <a:ext cx="3200400" cy="73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r>
                <a:rPr lang="en-US" sz="1800" dirty="0">
                  <a:solidFill>
                    <a:schemeClr val="lt1"/>
                  </a:solidFill>
                  <a:latin typeface="Poppins SemiBold"/>
                  <a:ea typeface="Poppins SemiBold"/>
                  <a:cs typeface="Poppins SemiBold"/>
                  <a:sym typeface="Poppins SemiBold"/>
                </a:rPr>
                <a:t>families require an ambulance every 3 years</a:t>
              </a:r>
              <a:r>
                <a:rPr lang="en-US" sz="2000" baseline="30000" dirty="0">
                  <a:solidFill>
                    <a:schemeClr val="lt1"/>
                  </a:solidFill>
                  <a:latin typeface="Poppins SemiBold"/>
                  <a:ea typeface="Poppins SemiBold"/>
                  <a:cs typeface="Poppins SemiBold"/>
                  <a:sym typeface="Poppins SemiBold"/>
                </a:rPr>
                <a:t>1</a:t>
              </a:r>
              <a:endParaRPr dirty="0">
                <a:latin typeface="Poppins SemiBold"/>
                <a:ea typeface="Poppins SemiBold"/>
                <a:cs typeface="Poppins SemiBold"/>
                <a:sym typeface="Poppins SemiBold"/>
              </a:endParaRPr>
            </a:p>
          </p:txBody>
        </p:sp>
        <p:sp>
          <p:nvSpPr>
            <p:cNvPr id="157" name="Google Shape;157;p8"/>
            <p:cNvSpPr txBox="1"/>
            <p:nvPr/>
          </p:nvSpPr>
          <p:spPr>
            <a:xfrm>
              <a:off x="953989" y="4480560"/>
              <a:ext cx="2743200" cy="1097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8000"/>
                <a:buFont typeface="Arial"/>
                <a:buNone/>
              </a:pPr>
              <a:r>
                <a:rPr lang="en-US" sz="6400" dirty="0">
                  <a:solidFill>
                    <a:schemeClr val="accent1"/>
                  </a:solidFill>
                  <a:latin typeface="Poppins ExtraBold"/>
                  <a:ea typeface="Poppins ExtraBold"/>
                  <a:cs typeface="Poppins ExtraBold"/>
                  <a:sym typeface="Poppins ExtraBold"/>
                </a:rPr>
                <a:t>1 in 4</a:t>
              </a:r>
              <a:endParaRPr sz="6400" dirty="0">
                <a:latin typeface="Poppins ExtraBold"/>
                <a:ea typeface="Poppins ExtraBold"/>
                <a:cs typeface="Poppins ExtraBold"/>
                <a:sym typeface="Poppins ExtraBold"/>
              </a:endParaRPr>
            </a:p>
          </p:txBody>
        </p:sp>
        <p:sp>
          <p:nvSpPr>
            <p:cNvPr id="158" name="Google Shape;158;p8"/>
            <p:cNvSpPr txBox="1"/>
            <p:nvPr/>
          </p:nvSpPr>
          <p:spPr>
            <a:xfrm>
              <a:off x="4703029" y="5440680"/>
              <a:ext cx="3291900" cy="73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r>
                <a:rPr lang="en-US" sz="1800">
                  <a:solidFill>
                    <a:schemeClr val="lt1"/>
                  </a:solidFill>
                  <a:latin typeface="Poppins SemiBold"/>
                  <a:ea typeface="Poppins SemiBold"/>
                  <a:cs typeface="Poppins SemiBold"/>
                  <a:sym typeface="Poppins SemiBold"/>
                </a:rPr>
                <a:t>increase in ride costs over the last 5 years</a:t>
              </a:r>
              <a:r>
                <a:rPr lang="en-US" sz="2000" baseline="30000">
                  <a:solidFill>
                    <a:schemeClr val="lt1"/>
                  </a:solidFill>
                  <a:latin typeface="Poppins SemiBold"/>
                  <a:ea typeface="Poppins SemiBold"/>
                  <a:cs typeface="Poppins SemiBold"/>
                  <a:sym typeface="Poppins SemiBold"/>
                </a:rPr>
                <a:t>1</a:t>
              </a:r>
              <a:endParaRPr sz="1800">
                <a:solidFill>
                  <a:schemeClr val="lt1"/>
                </a:solidFill>
                <a:latin typeface="Poppins SemiBold"/>
                <a:ea typeface="Poppins SemiBold"/>
                <a:cs typeface="Poppins SemiBold"/>
                <a:sym typeface="Poppins SemiBold"/>
              </a:endParaRPr>
            </a:p>
          </p:txBody>
        </p:sp>
        <p:sp>
          <p:nvSpPr>
            <p:cNvPr id="159" name="Google Shape;159;p8"/>
            <p:cNvSpPr txBox="1"/>
            <p:nvPr/>
          </p:nvSpPr>
          <p:spPr>
            <a:xfrm>
              <a:off x="4703029" y="4480560"/>
              <a:ext cx="3657600" cy="1097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8000"/>
                <a:buFont typeface="Arial"/>
                <a:buNone/>
              </a:pPr>
              <a:r>
                <a:rPr lang="en-US" sz="6400">
                  <a:solidFill>
                    <a:schemeClr val="accent1"/>
                  </a:solidFill>
                  <a:latin typeface="Poppins ExtraBold"/>
                  <a:ea typeface="Poppins ExtraBold"/>
                  <a:cs typeface="Poppins ExtraBold"/>
                  <a:sym typeface="Poppins ExtraBold"/>
                </a:rPr>
                <a:t>35%</a:t>
              </a:r>
              <a:endParaRPr sz="6400">
                <a:latin typeface="Poppins ExtraBold"/>
                <a:ea typeface="Poppins ExtraBold"/>
                <a:cs typeface="Poppins ExtraBold"/>
                <a:sym typeface="Poppins ExtraBold"/>
              </a:endParaRPr>
            </a:p>
          </p:txBody>
        </p:sp>
        <p:sp>
          <p:nvSpPr>
            <p:cNvPr id="160" name="Google Shape;160;p8"/>
            <p:cNvSpPr txBox="1"/>
            <p:nvPr/>
          </p:nvSpPr>
          <p:spPr>
            <a:xfrm>
              <a:off x="8909269" y="5440680"/>
              <a:ext cx="3200400" cy="73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r>
                <a:rPr lang="en-US" sz="1800">
                  <a:solidFill>
                    <a:schemeClr val="lt1"/>
                  </a:solidFill>
                  <a:latin typeface="Poppins SemiBold"/>
                  <a:ea typeface="Poppins SemiBold"/>
                  <a:cs typeface="Poppins SemiBold"/>
                  <a:sym typeface="Poppins SemiBold"/>
                </a:rPr>
                <a:t>hospital closures in </a:t>
              </a:r>
              <a:br>
                <a:rPr lang="en-US" sz="1800">
                  <a:solidFill>
                    <a:schemeClr val="lt1"/>
                  </a:solidFill>
                  <a:latin typeface="Poppins SemiBold"/>
                  <a:ea typeface="Poppins SemiBold"/>
                  <a:cs typeface="Poppins SemiBold"/>
                  <a:sym typeface="Poppins SemiBold"/>
                </a:rPr>
              </a:br>
              <a:r>
                <a:rPr lang="en-US" sz="1800">
                  <a:solidFill>
                    <a:schemeClr val="lt1"/>
                  </a:solidFill>
                  <a:latin typeface="Poppins SemiBold"/>
                  <a:ea typeface="Poppins SemiBold"/>
                  <a:cs typeface="Poppins SemiBold"/>
                  <a:sym typeface="Poppins SemiBold"/>
                </a:rPr>
                <a:t>the U.S. 2018–2021</a:t>
              </a:r>
              <a:r>
                <a:rPr lang="en-US" sz="2000" baseline="30000">
                  <a:solidFill>
                    <a:schemeClr val="lt1"/>
                  </a:solidFill>
                  <a:latin typeface="Poppins SemiBold"/>
                  <a:ea typeface="Poppins SemiBold"/>
                  <a:cs typeface="Poppins SemiBold"/>
                  <a:sym typeface="Poppins SemiBold"/>
                </a:rPr>
                <a:t>2</a:t>
              </a:r>
              <a:endParaRPr>
                <a:latin typeface="Poppins SemiBold"/>
                <a:ea typeface="Poppins SemiBold"/>
                <a:cs typeface="Poppins SemiBold"/>
                <a:sym typeface="Poppins SemiBold"/>
              </a:endParaRPr>
            </a:p>
          </p:txBody>
        </p:sp>
        <p:sp>
          <p:nvSpPr>
            <p:cNvPr id="161" name="Google Shape;161;p8"/>
            <p:cNvSpPr txBox="1"/>
            <p:nvPr/>
          </p:nvSpPr>
          <p:spPr>
            <a:xfrm>
              <a:off x="8909270" y="4480560"/>
              <a:ext cx="2743200" cy="1097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8000"/>
                <a:buFont typeface="Arial"/>
                <a:buNone/>
              </a:pPr>
              <a:r>
                <a:rPr lang="en-US" sz="6400">
                  <a:solidFill>
                    <a:schemeClr val="accent1"/>
                  </a:solidFill>
                  <a:latin typeface="Poppins ExtraBold"/>
                  <a:ea typeface="Poppins ExtraBold"/>
                  <a:cs typeface="Poppins ExtraBold"/>
                  <a:sym typeface="Poppins ExtraBold"/>
                </a:rPr>
                <a:t>105</a:t>
              </a:r>
              <a:endParaRPr sz="6400">
                <a:latin typeface="Poppins ExtraBold"/>
                <a:ea typeface="Poppins ExtraBold"/>
                <a:cs typeface="Poppins ExtraBold"/>
                <a:sym typeface="Poppins ExtraBold"/>
              </a:endParaRPr>
            </a:p>
          </p:txBody>
        </p:sp>
        <p:pic>
          <p:nvPicPr>
            <p:cNvPr id="162" name="Google Shape;162;p8"/>
            <p:cNvPicPr preferRelativeResize="0"/>
            <p:nvPr/>
          </p:nvPicPr>
          <p:blipFill rotWithShape="1">
            <a:blip r:embed="rId3">
              <a:alphaModFix/>
            </a:blip>
            <a:srcRect/>
            <a:stretch/>
          </p:blipFill>
          <p:spPr>
            <a:xfrm>
              <a:off x="5100178" y="3082787"/>
              <a:ext cx="841498" cy="901606"/>
            </a:xfrm>
            <a:prstGeom prst="rect">
              <a:avLst/>
            </a:prstGeom>
            <a:noFill/>
            <a:ln>
              <a:noFill/>
            </a:ln>
          </p:spPr>
        </p:pic>
        <p:sp>
          <p:nvSpPr>
            <p:cNvPr id="163" name="Google Shape;163;p8"/>
            <p:cNvSpPr/>
            <p:nvPr/>
          </p:nvSpPr>
          <p:spPr>
            <a:xfrm>
              <a:off x="953989" y="2834640"/>
              <a:ext cx="1433100" cy="14331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8"/>
            <p:cNvSpPr/>
            <p:nvPr/>
          </p:nvSpPr>
          <p:spPr>
            <a:xfrm>
              <a:off x="8909269" y="2834640"/>
              <a:ext cx="1433100" cy="14331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5" name="Google Shape;165;p8" descr="A blue line drawing of people and a warning sign&#10;&#10;Description automatically generated"/>
            <p:cNvPicPr preferRelativeResize="0"/>
            <p:nvPr/>
          </p:nvPicPr>
          <p:blipFill rotWithShape="1">
            <a:blip r:embed="rId4">
              <a:alphaModFix/>
            </a:blip>
            <a:srcRect/>
            <a:stretch/>
          </p:blipFill>
          <p:spPr>
            <a:xfrm>
              <a:off x="1092657" y="3053642"/>
              <a:ext cx="1155724" cy="878350"/>
            </a:xfrm>
            <a:prstGeom prst="rect">
              <a:avLst/>
            </a:prstGeom>
            <a:noFill/>
            <a:ln>
              <a:noFill/>
            </a:ln>
          </p:spPr>
        </p:pic>
        <p:pic>
          <p:nvPicPr>
            <p:cNvPr id="166" name="Google Shape;166;p8" descr="A blue and black lock&#10;&#10;Description automatically generated"/>
            <p:cNvPicPr preferRelativeResize="0"/>
            <p:nvPr/>
          </p:nvPicPr>
          <p:blipFill rotWithShape="1">
            <a:blip r:embed="rId5">
              <a:alphaModFix/>
            </a:blip>
            <a:srcRect/>
            <a:stretch/>
          </p:blipFill>
          <p:spPr>
            <a:xfrm>
              <a:off x="9276549" y="2973189"/>
              <a:ext cx="698500" cy="1130300"/>
            </a:xfrm>
            <a:prstGeom prst="rect">
              <a:avLst/>
            </a:prstGeom>
            <a:noFill/>
            <a:ln>
              <a:noFill/>
            </a:ln>
          </p:spPr>
        </p:pic>
      </p:grpSp>
      <p:sp>
        <p:nvSpPr>
          <p:cNvPr id="167" name="Google Shape;167;p8"/>
          <p:cNvSpPr/>
          <p:nvPr/>
        </p:nvSpPr>
        <p:spPr>
          <a:xfrm>
            <a:off x="731520" y="1828800"/>
            <a:ext cx="1433060" cy="1433060"/>
          </a:xfrm>
          <a:prstGeom prst="ellipse">
            <a:avLst/>
          </a:prstGeom>
          <a:solidFill>
            <a:srgbClr val="D3C9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8"/>
          <p:cNvSpPr/>
          <p:nvPr/>
        </p:nvSpPr>
        <p:spPr>
          <a:xfrm>
            <a:off x="4572000" y="1828800"/>
            <a:ext cx="1433100" cy="1433100"/>
          </a:xfrm>
          <a:prstGeom prst="ellipse">
            <a:avLst/>
          </a:prstGeom>
          <a:solidFill>
            <a:srgbClr val="D3C9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8"/>
          <p:cNvSpPr/>
          <p:nvPr/>
        </p:nvSpPr>
        <p:spPr>
          <a:xfrm>
            <a:off x="8666920" y="1828800"/>
            <a:ext cx="1433060" cy="1433060"/>
          </a:xfrm>
          <a:prstGeom prst="ellipse">
            <a:avLst/>
          </a:prstGeom>
          <a:solidFill>
            <a:srgbClr val="D3C9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0" name="Google Shape;170;p8" descr="A blue outline of a map&#10;&#10;Description automatically generated"/>
          <p:cNvPicPr preferRelativeResize="0"/>
          <p:nvPr/>
        </p:nvPicPr>
        <p:blipFill rotWithShape="1">
          <a:blip r:embed="rId6">
            <a:alphaModFix/>
          </a:blip>
          <a:srcRect/>
          <a:stretch/>
        </p:blipFill>
        <p:spPr>
          <a:xfrm>
            <a:off x="8825892" y="2220866"/>
            <a:ext cx="1115122" cy="731520"/>
          </a:xfrm>
          <a:prstGeom prst="rect">
            <a:avLst/>
          </a:prstGeom>
          <a:noFill/>
          <a:ln>
            <a:noFill/>
          </a:ln>
        </p:spPr>
      </p:pic>
      <p:sp>
        <p:nvSpPr>
          <p:cNvPr id="171" name="Google Shape;171;p8"/>
          <p:cNvSpPr txBox="1">
            <a:spLocks noGrp="1"/>
          </p:cNvSpPr>
          <p:nvPr>
            <p:ph type="ctrTitle"/>
          </p:nvPr>
        </p:nvSpPr>
        <p:spPr>
          <a:xfrm>
            <a:off x="622170" y="582677"/>
            <a:ext cx="10952796" cy="128706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6000"/>
              <a:buFont typeface="Poppins"/>
              <a:buNone/>
            </a:pPr>
            <a:r>
              <a:rPr lang="en-US" sz="4000" dirty="0">
                <a:solidFill>
                  <a:schemeClr val="lt1"/>
                </a:solidFill>
              </a:rPr>
              <a:t>A growing issue: Medical transportation</a:t>
            </a:r>
            <a:endParaRPr sz="4000" dirty="0">
              <a:solidFill>
                <a:schemeClr val="lt1"/>
              </a:solidFill>
            </a:endParaRPr>
          </a:p>
        </p:txBody>
      </p:sp>
      <p:sp>
        <p:nvSpPr>
          <p:cNvPr id="173" name="Google Shape;173;p8"/>
          <p:cNvSpPr txBox="1"/>
          <p:nvPr/>
        </p:nvSpPr>
        <p:spPr>
          <a:xfrm>
            <a:off x="8835601" y="6269550"/>
            <a:ext cx="3356400" cy="3387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None/>
            </a:pPr>
            <a:r>
              <a:rPr lang="en-US" sz="800">
                <a:solidFill>
                  <a:schemeClr val="lt1"/>
                </a:solidFill>
                <a:latin typeface="Open Sans"/>
                <a:ea typeface="Open Sans"/>
                <a:cs typeface="Open Sans"/>
                <a:sym typeface="Open Sans"/>
              </a:rPr>
              <a:t>1: Milliman data compiled in Dec. 2023</a:t>
            </a:r>
            <a:endParaRPr sz="800">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800">
                <a:solidFill>
                  <a:schemeClr val="lt1"/>
                </a:solidFill>
                <a:latin typeface="Open Sans"/>
                <a:ea typeface="Open Sans"/>
                <a:cs typeface="Open Sans"/>
                <a:sym typeface="Open Sans"/>
              </a:rPr>
              <a:t>2: Cherrystone Hill Consulting, 2024</a:t>
            </a:r>
            <a:endParaRPr sz="800">
              <a:solidFill>
                <a:schemeClr val="lt1"/>
              </a:solidFill>
              <a:latin typeface="Open Sans"/>
              <a:ea typeface="Open Sans"/>
              <a:cs typeface="Open Sans"/>
              <a:sym typeface="Open Sans"/>
            </a:endParaRPr>
          </a:p>
        </p:txBody>
      </p:sp>
      <p:pic>
        <p:nvPicPr>
          <p:cNvPr id="174" name="Google Shape;174;p8"/>
          <p:cNvPicPr preferRelativeResize="0"/>
          <p:nvPr/>
        </p:nvPicPr>
        <p:blipFill rotWithShape="1">
          <a:blip r:embed="rId7">
            <a:alphaModFix/>
          </a:blip>
          <a:srcRect l="3279" t="3392" r="3279" b="3402"/>
          <a:stretch/>
        </p:blipFill>
        <p:spPr>
          <a:xfrm>
            <a:off x="876538" y="1973862"/>
            <a:ext cx="1143000" cy="1143000"/>
          </a:xfrm>
          <a:prstGeom prst="rect">
            <a:avLst/>
          </a:prstGeom>
          <a:noFill/>
          <a:ln>
            <a:noFill/>
          </a:ln>
        </p:spPr>
      </p:pic>
      <p:pic>
        <p:nvPicPr>
          <p:cNvPr id="175" name="Google Shape;175;p8"/>
          <p:cNvPicPr preferRelativeResize="0"/>
          <p:nvPr/>
        </p:nvPicPr>
        <p:blipFill rotWithShape="1">
          <a:blip r:embed="rId8">
            <a:alphaModFix/>
          </a:blip>
          <a:srcRect l="5460" t="5460" r="5460" b="5460"/>
          <a:stretch/>
        </p:blipFill>
        <p:spPr>
          <a:xfrm>
            <a:off x="4717047" y="1973840"/>
            <a:ext cx="1143000" cy="1143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0"/>
        <p:cNvGrpSpPr/>
        <p:nvPr/>
      </p:nvGrpSpPr>
      <p:grpSpPr>
        <a:xfrm>
          <a:off x="0" y="0"/>
          <a:ext cx="0" cy="0"/>
          <a:chOff x="0" y="0"/>
          <a:chExt cx="0" cy="0"/>
        </a:xfrm>
      </p:grpSpPr>
      <p:sp>
        <p:nvSpPr>
          <p:cNvPr id="181" name="Google Shape;181;p9"/>
          <p:cNvSpPr txBox="1"/>
          <p:nvPr/>
        </p:nvSpPr>
        <p:spPr>
          <a:xfrm>
            <a:off x="4480550" y="4434850"/>
            <a:ext cx="3474600" cy="73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r>
              <a:rPr lang="en-US" sz="1800">
                <a:solidFill>
                  <a:schemeClr val="lt1"/>
                </a:solidFill>
                <a:latin typeface="Poppins SemiBold"/>
                <a:ea typeface="Poppins SemiBold"/>
                <a:cs typeface="Poppins SemiBold"/>
                <a:sym typeface="Poppins SemiBold"/>
              </a:rPr>
              <a:t>The "Silver Tsunami” means 11.5% of the workforce will be age 70+ by 2030</a:t>
            </a:r>
            <a:r>
              <a:rPr lang="en-US" sz="2000" baseline="30000">
                <a:solidFill>
                  <a:schemeClr val="lt1"/>
                </a:solidFill>
                <a:latin typeface="Poppins SemiBold"/>
                <a:ea typeface="Poppins SemiBold"/>
                <a:cs typeface="Poppins SemiBold"/>
                <a:sym typeface="Poppins SemiBold"/>
              </a:rPr>
              <a:t>2</a:t>
            </a:r>
            <a:endParaRPr sz="1800">
              <a:solidFill>
                <a:schemeClr val="lt1"/>
              </a:solidFill>
              <a:latin typeface="Poppins SemiBold"/>
              <a:ea typeface="Poppins SemiBold"/>
              <a:cs typeface="Poppins SemiBold"/>
              <a:sym typeface="Poppins SemiBold"/>
            </a:endParaRPr>
          </a:p>
        </p:txBody>
      </p:sp>
      <p:sp>
        <p:nvSpPr>
          <p:cNvPr id="182" name="Google Shape;182;p9"/>
          <p:cNvSpPr txBox="1"/>
          <p:nvPr/>
        </p:nvSpPr>
        <p:spPr>
          <a:xfrm>
            <a:off x="4480560" y="3474720"/>
            <a:ext cx="3036300" cy="1097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8000"/>
              <a:buFont typeface="Arial"/>
              <a:buNone/>
            </a:pPr>
            <a:r>
              <a:rPr lang="en-US" sz="6400">
                <a:solidFill>
                  <a:schemeClr val="accent1"/>
                </a:solidFill>
                <a:latin typeface="Poppins ExtraBold"/>
                <a:ea typeface="Poppins ExtraBold"/>
                <a:cs typeface="Poppins ExtraBold"/>
                <a:sym typeface="Poppins ExtraBold"/>
              </a:rPr>
              <a:t>70+</a:t>
            </a:r>
            <a:endParaRPr sz="6400">
              <a:latin typeface="Poppins ExtraBold"/>
              <a:ea typeface="Poppins ExtraBold"/>
              <a:cs typeface="Poppins ExtraBold"/>
              <a:sym typeface="Poppins ExtraBold"/>
            </a:endParaRPr>
          </a:p>
        </p:txBody>
      </p:sp>
      <p:sp>
        <p:nvSpPr>
          <p:cNvPr id="183" name="Google Shape;183;p9"/>
          <p:cNvSpPr txBox="1"/>
          <p:nvPr/>
        </p:nvSpPr>
        <p:spPr>
          <a:xfrm>
            <a:off x="731520" y="4438575"/>
            <a:ext cx="3474600" cy="73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r>
              <a:rPr lang="en-US" sz="1800">
                <a:solidFill>
                  <a:schemeClr val="lt1"/>
                </a:solidFill>
                <a:latin typeface="Poppins SemiBold"/>
                <a:ea typeface="Poppins SemiBold"/>
                <a:cs typeface="Poppins SemiBold"/>
                <a:sym typeface="Poppins SemiBold"/>
              </a:rPr>
              <a:t>caretaking families </a:t>
            </a:r>
            <a:br>
              <a:rPr lang="en-US" sz="1800">
                <a:solidFill>
                  <a:schemeClr val="lt1"/>
                </a:solidFill>
                <a:latin typeface="Poppins SemiBold"/>
                <a:ea typeface="Poppins SemiBold"/>
                <a:cs typeface="Poppins SemiBold"/>
                <a:sym typeface="Poppins SemiBold"/>
              </a:rPr>
            </a:br>
            <a:r>
              <a:rPr lang="en-US" sz="1800">
                <a:solidFill>
                  <a:schemeClr val="lt1"/>
                </a:solidFill>
                <a:latin typeface="Poppins SemiBold"/>
                <a:ea typeface="Poppins SemiBold"/>
                <a:cs typeface="Poppins SemiBold"/>
                <a:sym typeface="Poppins SemiBold"/>
              </a:rPr>
              <a:t>require an ambulance every 3 years</a:t>
            </a:r>
            <a:r>
              <a:rPr lang="en-US" sz="2000" baseline="30000">
                <a:solidFill>
                  <a:schemeClr val="lt1"/>
                </a:solidFill>
                <a:latin typeface="Poppins SemiBold"/>
                <a:ea typeface="Poppins SemiBold"/>
                <a:cs typeface="Poppins SemiBold"/>
                <a:sym typeface="Poppins SemiBold"/>
              </a:rPr>
              <a:t>1</a:t>
            </a:r>
            <a:endParaRPr>
              <a:solidFill>
                <a:schemeClr val="lt1"/>
              </a:solidFill>
              <a:latin typeface="Poppins SemiBold"/>
              <a:ea typeface="Poppins SemiBold"/>
              <a:cs typeface="Poppins SemiBold"/>
              <a:sym typeface="Poppins SemiBold"/>
            </a:endParaRPr>
          </a:p>
        </p:txBody>
      </p:sp>
      <p:sp>
        <p:nvSpPr>
          <p:cNvPr id="184" name="Google Shape;184;p9"/>
          <p:cNvSpPr txBox="1"/>
          <p:nvPr/>
        </p:nvSpPr>
        <p:spPr>
          <a:xfrm>
            <a:off x="731520" y="3474720"/>
            <a:ext cx="2743200" cy="1097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8000"/>
              <a:buFont typeface="Arial"/>
              <a:buNone/>
            </a:pPr>
            <a:r>
              <a:rPr lang="en-US" sz="6400" dirty="0">
                <a:solidFill>
                  <a:schemeClr val="accent1"/>
                </a:solidFill>
                <a:latin typeface="Poppins ExtraBold"/>
                <a:ea typeface="Poppins ExtraBold"/>
                <a:cs typeface="Poppins ExtraBold"/>
                <a:sym typeface="Poppins ExtraBold"/>
              </a:rPr>
              <a:t>1 in 2</a:t>
            </a:r>
            <a:endParaRPr sz="6400" dirty="0">
              <a:latin typeface="Poppins ExtraBold"/>
              <a:ea typeface="Poppins ExtraBold"/>
              <a:cs typeface="Poppins ExtraBold"/>
              <a:sym typeface="Poppins ExtraBold"/>
            </a:endParaRPr>
          </a:p>
        </p:txBody>
      </p:sp>
      <p:sp>
        <p:nvSpPr>
          <p:cNvPr id="185" name="Google Shape;185;p9"/>
          <p:cNvSpPr txBox="1"/>
          <p:nvPr/>
        </p:nvSpPr>
        <p:spPr>
          <a:xfrm>
            <a:off x="8686800" y="4444888"/>
            <a:ext cx="3017400" cy="73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r>
              <a:rPr lang="en-US" sz="1800">
                <a:solidFill>
                  <a:schemeClr val="lt1"/>
                </a:solidFill>
                <a:latin typeface="Poppins SemiBold"/>
                <a:ea typeface="Poppins SemiBold"/>
                <a:cs typeface="Poppins SemiBold"/>
                <a:sym typeface="Poppins SemiBold"/>
              </a:rPr>
              <a:t>hospitals at immediate risk of closure</a:t>
            </a:r>
            <a:r>
              <a:rPr lang="en-US" sz="2000" baseline="30000">
                <a:solidFill>
                  <a:schemeClr val="lt1"/>
                </a:solidFill>
                <a:latin typeface="Poppins SemiBold"/>
                <a:ea typeface="Poppins SemiBold"/>
                <a:cs typeface="Poppins SemiBold"/>
                <a:sym typeface="Poppins SemiBold"/>
              </a:rPr>
              <a:t>3</a:t>
            </a:r>
            <a:endParaRPr>
              <a:latin typeface="Poppins SemiBold"/>
              <a:ea typeface="Poppins SemiBold"/>
              <a:cs typeface="Poppins SemiBold"/>
              <a:sym typeface="Poppins SemiBold"/>
            </a:endParaRPr>
          </a:p>
        </p:txBody>
      </p:sp>
      <p:sp>
        <p:nvSpPr>
          <p:cNvPr id="186" name="Google Shape;186;p9"/>
          <p:cNvSpPr txBox="1"/>
          <p:nvPr/>
        </p:nvSpPr>
        <p:spPr>
          <a:xfrm>
            <a:off x="8686800" y="3474720"/>
            <a:ext cx="2301300" cy="1097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8000"/>
              <a:buFont typeface="Arial"/>
              <a:buNone/>
            </a:pPr>
            <a:r>
              <a:rPr lang="en-US" sz="6400">
                <a:solidFill>
                  <a:schemeClr val="accent1"/>
                </a:solidFill>
                <a:latin typeface="Poppins ExtraBold"/>
                <a:ea typeface="Poppins ExtraBold"/>
                <a:cs typeface="Poppins ExtraBold"/>
                <a:sym typeface="Poppins ExtraBold"/>
              </a:rPr>
              <a:t>300</a:t>
            </a:r>
            <a:endParaRPr sz="6400">
              <a:latin typeface="Poppins ExtraBold"/>
              <a:ea typeface="Poppins ExtraBold"/>
              <a:cs typeface="Poppins ExtraBold"/>
              <a:sym typeface="Poppins ExtraBold"/>
            </a:endParaRPr>
          </a:p>
        </p:txBody>
      </p:sp>
      <p:grpSp>
        <p:nvGrpSpPr>
          <p:cNvPr id="187" name="Google Shape;187;p9"/>
          <p:cNvGrpSpPr/>
          <p:nvPr/>
        </p:nvGrpSpPr>
        <p:grpSpPr>
          <a:xfrm>
            <a:off x="731520" y="1828800"/>
            <a:ext cx="9388380" cy="1433100"/>
            <a:chOff x="731520" y="1828800"/>
            <a:chExt cx="9388380" cy="1433100"/>
          </a:xfrm>
        </p:grpSpPr>
        <p:grpSp>
          <p:nvGrpSpPr>
            <p:cNvPr id="188" name="Google Shape;188;p9"/>
            <p:cNvGrpSpPr/>
            <p:nvPr/>
          </p:nvGrpSpPr>
          <p:grpSpPr>
            <a:xfrm>
              <a:off x="4572000" y="1828800"/>
              <a:ext cx="1433100" cy="1433100"/>
              <a:chOff x="4579868" y="1856290"/>
              <a:chExt cx="1433100" cy="1433100"/>
            </a:xfrm>
          </p:grpSpPr>
          <p:sp>
            <p:nvSpPr>
              <p:cNvPr id="189" name="Google Shape;189;p9"/>
              <p:cNvSpPr/>
              <p:nvPr/>
            </p:nvSpPr>
            <p:spPr>
              <a:xfrm>
                <a:off x="4579868" y="1856290"/>
                <a:ext cx="1433100" cy="14331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0" name="Google Shape;190;p9"/>
              <p:cNvPicPr preferRelativeResize="0"/>
              <p:nvPr/>
            </p:nvPicPr>
            <p:blipFill rotWithShape="1">
              <a:blip r:embed="rId3">
                <a:alphaModFix/>
              </a:blip>
              <a:srcRect/>
              <a:stretch/>
            </p:blipFill>
            <p:spPr>
              <a:xfrm>
                <a:off x="4885577" y="2104438"/>
                <a:ext cx="841498" cy="901606"/>
              </a:xfrm>
              <a:prstGeom prst="rect">
                <a:avLst/>
              </a:prstGeom>
              <a:noFill/>
              <a:ln>
                <a:noFill/>
              </a:ln>
            </p:spPr>
          </p:pic>
        </p:grpSp>
        <p:grpSp>
          <p:nvGrpSpPr>
            <p:cNvPr id="191" name="Google Shape;191;p9"/>
            <p:cNvGrpSpPr/>
            <p:nvPr/>
          </p:nvGrpSpPr>
          <p:grpSpPr>
            <a:xfrm>
              <a:off x="731520" y="1828800"/>
              <a:ext cx="1433100" cy="1433100"/>
              <a:chOff x="731520" y="1869121"/>
              <a:chExt cx="1433100" cy="1433100"/>
            </a:xfrm>
          </p:grpSpPr>
          <p:sp>
            <p:nvSpPr>
              <p:cNvPr id="192" name="Google Shape;192;p9"/>
              <p:cNvSpPr/>
              <p:nvPr/>
            </p:nvSpPr>
            <p:spPr>
              <a:xfrm>
                <a:off x="731520" y="1869121"/>
                <a:ext cx="1433100" cy="14331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3" name="Google Shape;193;p9" descr="A blue line drawing of people and a warning sign&#10;&#10;Description automatically generated"/>
              <p:cNvPicPr preferRelativeResize="0"/>
              <p:nvPr/>
            </p:nvPicPr>
            <p:blipFill rotWithShape="1">
              <a:blip r:embed="rId4">
                <a:alphaModFix/>
              </a:blip>
              <a:srcRect/>
              <a:stretch/>
            </p:blipFill>
            <p:spPr>
              <a:xfrm>
                <a:off x="870188" y="2088123"/>
                <a:ext cx="1155724" cy="878350"/>
              </a:xfrm>
              <a:prstGeom prst="rect">
                <a:avLst/>
              </a:prstGeom>
              <a:noFill/>
              <a:ln>
                <a:noFill/>
              </a:ln>
            </p:spPr>
          </p:pic>
        </p:grpSp>
        <p:grpSp>
          <p:nvGrpSpPr>
            <p:cNvPr id="194" name="Google Shape;194;p9"/>
            <p:cNvGrpSpPr/>
            <p:nvPr/>
          </p:nvGrpSpPr>
          <p:grpSpPr>
            <a:xfrm>
              <a:off x="8686800" y="1828800"/>
              <a:ext cx="1433100" cy="1433100"/>
              <a:chOff x="8914825" y="1881952"/>
              <a:chExt cx="1433100" cy="1433100"/>
            </a:xfrm>
          </p:grpSpPr>
          <p:sp>
            <p:nvSpPr>
              <p:cNvPr id="195" name="Google Shape;195;p9"/>
              <p:cNvSpPr/>
              <p:nvPr/>
            </p:nvSpPr>
            <p:spPr>
              <a:xfrm>
                <a:off x="8914825" y="1881952"/>
                <a:ext cx="1433100" cy="14331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6" name="Google Shape;196;p9" descr="A blue and black lock&#10;&#10;Description automatically generated"/>
              <p:cNvPicPr preferRelativeResize="0"/>
              <p:nvPr/>
            </p:nvPicPr>
            <p:blipFill rotWithShape="1">
              <a:blip r:embed="rId5">
                <a:alphaModFix/>
              </a:blip>
              <a:srcRect/>
              <a:stretch/>
            </p:blipFill>
            <p:spPr>
              <a:xfrm>
                <a:off x="9282105" y="2020501"/>
                <a:ext cx="698500" cy="1130300"/>
              </a:xfrm>
              <a:prstGeom prst="rect">
                <a:avLst/>
              </a:prstGeom>
              <a:noFill/>
              <a:ln>
                <a:noFill/>
              </a:ln>
            </p:spPr>
          </p:pic>
        </p:grpSp>
      </p:grpSp>
      <p:sp>
        <p:nvSpPr>
          <p:cNvPr id="197" name="Google Shape;197;p9"/>
          <p:cNvSpPr/>
          <p:nvPr/>
        </p:nvSpPr>
        <p:spPr>
          <a:xfrm>
            <a:off x="731520" y="1828800"/>
            <a:ext cx="1433100" cy="1433100"/>
          </a:xfrm>
          <a:prstGeom prst="ellipse">
            <a:avLst/>
          </a:prstGeom>
          <a:solidFill>
            <a:srgbClr val="D3C9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9"/>
          <p:cNvSpPr/>
          <p:nvPr/>
        </p:nvSpPr>
        <p:spPr>
          <a:xfrm>
            <a:off x="4572000" y="1828800"/>
            <a:ext cx="1433100" cy="1433100"/>
          </a:xfrm>
          <a:prstGeom prst="ellipse">
            <a:avLst/>
          </a:prstGeom>
          <a:solidFill>
            <a:srgbClr val="D3C9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9"/>
          <p:cNvSpPr/>
          <p:nvPr/>
        </p:nvSpPr>
        <p:spPr>
          <a:xfrm>
            <a:off x="8666920" y="1828800"/>
            <a:ext cx="1433100" cy="1433100"/>
          </a:xfrm>
          <a:prstGeom prst="ellipse">
            <a:avLst/>
          </a:prstGeom>
          <a:solidFill>
            <a:srgbClr val="D3C9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9"/>
          <p:cNvSpPr txBox="1">
            <a:spLocks noGrp="1"/>
          </p:cNvSpPr>
          <p:nvPr>
            <p:ph type="ctrTitle"/>
          </p:nvPr>
        </p:nvSpPr>
        <p:spPr>
          <a:xfrm>
            <a:off x="622170" y="582677"/>
            <a:ext cx="10838310" cy="128706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6000"/>
              <a:buFont typeface="Poppins"/>
              <a:buNone/>
            </a:pPr>
            <a:r>
              <a:rPr lang="en-US" sz="4000" dirty="0">
                <a:solidFill>
                  <a:schemeClr val="lt1"/>
                </a:solidFill>
              </a:rPr>
              <a:t>A growing issue: Medical transportation</a:t>
            </a:r>
            <a:endParaRPr sz="4000" dirty="0">
              <a:solidFill>
                <a:schemeClr val="lt1"/>
              </a:solidFill>
            </a:endParaRPr>
          </a:p>
        </p:txBody>
      </p:sp>
      <p:sp>
        <p:nvSpPr>
          <p:cNvPr id="202" name="Google Shape;202;p9"/>
          <p:cNvSpPr txBox="1"/>
          <p:nvPr/>
        </p:nvSpPr>
        <p:spPr>
          <a:xfrm>
            <a:off x="8835601" y="6143600"/>
            <a:ext cx="3356400" cy="4617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None/>
            </a:pPr>
            <a:r>
              <a:rPr lang="en-US" sz="800">
                <a:solidFill>
                  <a:schemeClr val="lt1"/>
                </a:solidFill>
                <a:latin typeface="Open Sans"/>
                <a:ea typeface="Open Sans"/>
                <a:cs typeface="Open Sans"/>
                <a:sym typeface="Open Sans"/>
              </a:rPr>
              <a:t>1: MASA claims data compiled in Jan. 2024</a:t>
            </a:r>
            <a:endParaRPr sz="800">
              <a:solidFill>
                <a:schemeClr val="lt1"/>
              </a:solidFill>
              <a:latin typeface="Open Sans"/>
              <a:ea typeface="Open Sans"/>
              <a:cs typeface="Open Sans"/>
              <a:sym typeface="Open Sans"/>
            </a:endParaRPr>
          </a:p>
          <a:p>
            <a:pPr marL="0" lvl="0" indent="0" algn="l" rtl="0">
              <a:lnSpc>
                <a:spcPct val="100000"/>
              </a:lnSpc>
              <a:spcBef>
                <a:spcPts val="0"/>
              </a:spcBef>
              <a:spcAft>
                <a:spcPts val="0"/>
              </a:spcAft>
              <a:buNone/>
            </a:pPr>
            <a:r>
              <a:rPr lang="en-US" sz="800">
                <a:solidFill>
                  <a:schemeClr val="lt1"/>
                </a:solidFill>
                <a:latin typeface="Open Sans"/>
                <a:ea typeface="Open Sans"/>
                <a:cs typeface="Open Sans"/>
                <a:sym typeface="Open Sans"/>
              </a:rPr>
              <a:t>2: Bureau of Labor Statistic, U.S. Department of Labor, 2024</a:t>
            </a:r>
            <a:endParaRPr sz="800">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800">
                <a:solidFill>
                  <a:schemeClr val="lt1"/>
                </a:solidFill>
                <a:latin typeface="Open Sans"/>
                <a:ea typeface="Open Sans"/>
                <a:cs typeface="Open Sans"/>
                <a:sym typeface="Open Sans"/>
              </a:rPr>
              <a:t>3: Cherrystone Hill Consulting, 2024 </a:t>
            </a:r>
            <a:endParaRPr sz="800">
              <a:solidFill>
                <a:schemeClr val="lt1"/>
              </a:solidFill>
              <a:latin typeface="Open Sans"/>
              <a:ea typeface="Open Sans"/>
              <a:cs typeface="Open Sans"/>
              <a:sym typeface="Open Sans"/>
            </a:endParaRPr>
          </a:p>
        </p:txBody>
      </p:sp>
      <p:pic>
        <p:nvPicPr>
          <p:cNvPr id="203" name="Google Shape;203;p9" descr="A blue outline of a map&#10;&#10;Description automatically generated"/>
          <p:cNvPicPr preferRelativeResize="0"/>
          <p:nvPr/>
        </p:nvPicPr>
        <p:blipFill rotWithShape="1">
          <a:blip r:embed="rId6">
            <a:alphaModFix/>
          </a:blip>
          <a:srcRect/>
          <a:stretch/>
        </p:blipFill>
        <p:spPr>
          <a:xfrm>
            <a:off x="8825892" y="2220866"/>
            <a:ext cx="1115122" cy="731520"/>
          </a:xfrm>
          <a:prstGeom prst="rect">
            <a:avLst/>
          </a:prstGeom>
          <a:noFill/>
          <a:ln>
            <a:noFill/>
          </a:ln>
        </p:spPr>
      </p:pic>
      <p:pic>
        <p:nvPicPr>
          <p:cNvPr id="204" name="Google Shape;204;p9"/>
          <p:cNvPicPr preferRelativeResize="0"/>
          <p:nvPr/>
        </p:nvPicPr>
        <p:blipFill rotWithShape="1">
          <a:blip r:embed="rId7">
            <a:alphaModFix/>
          </a:blip>
          <a:srcRect l="3279" t="3392" r="3279" b="3402"/>
          <a:stretch/>
        </p:blipFill>
        <p:spPr>
          <a:xfrm>
            <a:off x="876538" y="1973862"/>
            <a:ext cx="1143000" cy="1143000"/>
          </a:xfrm>
          <a:prstGeom prst="rect">
            <a:avLst/>
          </a:prstGeom>
          <a:noFill/>
          <a:ln>
            <a:noFill/>
          </a:ln>
        </p:spPr>
      </p:pic>
      <p:pic>
        <p:nvPicPr>
          <p:cNvPr id="205" name="Google Shape;205;p9"/>
          <p:cNvPicPr preferRelativeResize="0"/>
          <p:nvPr/>
        </p:nvPicPr>
        <p:blipFill rotWithShape="1">
          <a:blip r:embed="rId8">
            <a:alphaModFix/>
          </a:blip>
          <a:srcRect l="5460" t="5460" r="5460" b="5460"/>
          <a:stretch/>
        </p:blipFill>
        <p:spPr>
          <a:xfrm>
            <a:off x="4717047" y="1973840"/>
            <a:ext cx="1143000" cy="1143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
          <p:cNvSpPr/>
          <p:nvPr/>
        </p:nvSpPr>
        <p:spPr>
          <a:xfrm rot="10800000">
            <a:off x="7863840" y="-8175"/>
            <a:ext cx="5394900" cy="5291100"/>
          </a:xfrm>
          <a:prstGeom prst="round1Rect">
            <a:avLst>
              <a:gd name="adj" fmla="val 32034"/>
            </a:avLst>
          </a:prstGeom>
          <a:solidFill>
            <a:srgbClr val="D3C9E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1" name="Google Shape;211;p2"/>
          <p:cNvSpPr txBox="1"/>
          <p:nvPr/>
        </p:nvSpPr>
        <p:spPr>
          <a:xfrm>
            <a:off x="8836200" y="6035050"/>
            <a:ext cx="3355800" cy="567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US" sz="800" b="0" i="0" u="none" strike="noStrike" cap="none">
                <a:solidFill>
                  <a:schemeClr val="lt1"/>
                </a:solidFill>
                <a:latin typeface="Open Sans"/>
                <a:ea typeface="Open Sans"/>
                <a:cs typeface="Open Sans"/>
                <a:sym typeface="Open Sans"/>
              </a:rPr>
              <a:t>1: Consumer Reports, 2021</a:t>
            </a:r>
            <a:endParaRPr sz="800"/>
          </a:p>
          <a:p>
            <a:pPr marL="0" marR="0" lvl="0" indent="0" algn="l" rtl="0">
              <a:spcBef>
                <a:spcPts val="0"/>
              </a:spcBef>
              <a:spcAft>
                <a:spcPts val="0"/>
              </a:spcAft>
              <a:buNone/>
            </a:pPr>
            <a:r>
              <a:rPr lang="en-US" sz="800" b="0" i="0" u="none" strike="noStrike" cap="none">
                <a:solidFill>
                  <a:schemeClr val="lt1"/>
                </a:solidFill>
                <a:latin typeface="Open Sans"/>
                <a:ea typeface="Open Sans"/>
                <a:cs typeface="Open Sans"/>
                <a:sym typeface="Open Sans"/>
              </a:rPr>
              <a:t>2: Bankrate, February 2023</a:t>
            </a:r>
            <a:endParaRPr sz="800"/>
          </a:p>
          <a:p>
            <a:pPr marL="0" marR="0" lvl="0" indent="0" algn="l" rtl="0">
              <a:spcBef>
                <a:spcPts val="0"/>
              </a:spcBef>
              <a:spcAft>
                <a:spcPts val="0"/>
              </a:spcAft>
              <a:buNone/>
            </a:pPr>
            <a:r>
              <a:rPr lang="en-US" sz="800" b="0" i="0" u="none" strike="noStrike" cap="none">
                <a:solidFill>
                  <a:schemeClr val="lt1"/>
                </a:solidFill>
                <a:latin typeface="Open Sans"/>
                <a:ea typeface="Open Sans"/>
                <a:cs typeface="Open Sans"/>
                <a:sym typeface="Open Sans"/>
              </a:rPr>
              <a:t>3: Independent McKinsey Report, 2019</a:t>
            </a:r>
            <a:endParaRPr sz="800"/>
          </a:p>
        </p:txBody>
      </p:sp>
      <p:sp>
        <p:nvSpPr>
          <p:cNvPr id="212" name="Google Shape;212;p2"/>
          <p:cNvSpPr txBox="1"/>
          <p:nvPr/>
        </p:nvSpPr>
        <p:spPr>
          <a:xfrm>
            <a:off x="8595360" y="2567538"/>
            <a:ext cx="2926200" cy="1785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Poppins Medium"/>
                <a:ea typeface="Poppins Medium"/>
                <a:cs typeface="Poppins Medium"/>
                <a:sym typeface="Poppins Medium"/>
              </a:rPr>
              <a:t>When employees learn there’s a solution like MASA, </a:t>
            </a:r>
            <a:endParaRPr sz="2200">
              <a:solidFill>
                <a:schemeClr val="dk1"/>
              </a:solidFill>
              <a:latin typeface="Poppins Medium"/>
              <a:ea typeface="Poppins Medium"/>
              <a:cs typeface="Poppins Medium"/>
              <a:sym typeface="Poppins Medium"/>
            </a:endParaRPr>
          </a:p>
          <a:p>
            <a:pPr marL="0" marR="0" lvl="0" indent="0" algn="l" rtl="0">
              <a:spcBef>
                <a:spcPts val="0"/>
              </a:spcBef>
              <a:spcAft>
                <a:spcPts val="0"/>
              </a:spcAft>
              <a:buNone/>
            </a:pPr>
            <a:r>
              <a:rPr lang="en-US" sz="2200" b="1">
                <a:solidFill>
                  <a:schemeClr val="dk1"/>
                </a:solidFill>
                <a:latin typeface="Poppins"/>
                <a:ea typeface="Poppins"/>
                <a:cs typeface="Poppins"/>
                <a:sym typeface="Poppins"/>
              </a:rPr>
              <a:t>30% are likely to pay for it.</a:t>
            </a:r>
            <a:r>
              <a:rPr lang="en-US" sz="2200" baseline="30000">
                <a:solidFill>
                  <a:schemeClr val="dk1"/>
                </a:solidFill>
                <a:latin typeface="Poppins Medium"/>
                <a:ea typeface="Poppins Medium"/>
                <a:cs typeface="Poppins Medium"/>
                <a:sym typeface="Poppins Medium"/>
              </a:rPr>
              <a:t>3</a:t>
            </a:r>
            <a:endParaRPr sz="2200" baseline="30000">
              <a:solidFill>
                <a:schemeClr val="dk1"/>
              </a:solidFill>
              <a:latin typeface="Poppins Medium"/>
              <a:ea typeface="Poppins Medium"/>
              <a:cs typeface="Poppins Medium"/>
              <a:sym typeface="Poppins Medium"/>
            </a:endParaRPr>
          </a:p>
        </p:txBody>
      </p:sp>
      <p:sp>
        <p:nvSpPr>
          <p:cNvPr id="213" name="Google Shape;213;p2"/>
          <p:cNvSpPr txBox="1">
            <a:spLocks noGrp="1"/>
          </p:cNvSpPr>
          <p:nvPr>
            <p:ph type="ctrTitle"/>
          </p:nvPr>
        </p:nvSpPr>
        <p:spPr>
          <a:prstGeom prst="rect">
            <a:avLst/>
          </a:prstGeom>
        </p:spPr>
        <p:txBody>
          <a:bodyPr spcFirstLastPara="1" wrap="square" lIns="91425" tIns="45700" rIns="91425" bIns="45700" anchor="t" anchorCtr="0">
            <a:normAutofit fontScale="90000"/>
          </a:bodyPr>
          <a:lstStyle/>
          <a:p>
            <a:pPr marL="0" lvl="0" indent="0" algn="l" rtl="0">
              <a:spcBef>
                <a:spcPts val="0"/>
              </a:spcBef>
              <a:spcAft>
                <a:spcPts val="0"/>
              </a:spcAft>
              <a:buNone/>
            </a:pPr>
            <a:r>
              <a:rPr lang="en-US" sz="3800" dirty="0"/>
              <a:t>Why MASA matters to today’s workforce</a:t>
            </a:r>
            <a:endParaRPr sz="3800" dirty="0"/>
          </a:p>
        </p:txBody>
      </p:sp>
      <p:sp>
        <p:nvSpPr>
          <p:cNvPr id="214" name="Google Shape;214;p2"/>
          <p:cNvSpPr txBox="1">
            <a:spLocks noGrp="1"/>
          </p:cNvSpPr>
          <p:nvPr>
            <p:ph idx="10"/>
          </p:nvPr>
        </p:nvSpPr>
        <p:spPr>
          <a:xfrm>
            <a:off x="1042935" y="2271456"/>
            <a:ext cx="6539894" cy="3636129"/>
          </a:xfrm>
          <a:prstGeom prst="rect">
            <a:avLst/>
          </a:prstGeom>
        </p:spPr>
        <p:txBody>
          <a:bodyPr spcFirstLastPara="1" wrap="square" lIns="91425" tIns="45700" rIns="91425" bIns="45700" anchor="t" anchorCtr="0">
            <a:normAutofit/>
          </a:bodyPr>
          <a:lstStyle/>
          <a:p>
            <a:pPr marL="0" lvl="0" indent="0" algn="l" rtl="0">
              <a:lnSpc>
                <a:spcPct val="114000"/>
              </a:lnSpc>
              <a:spcBef>
                <a:spcPts val="0"/>
              </a:spcBef>
              <a:spcAft>
                <a:spcPts val="0"/>
              </a:spcAft>
              <a:buNone/>
            </a:pPr>
            <a:r>
              <a:rPr lang="en-US" dirty="0">
                <a:solidFill>
                  <a:schemeClr val="lt1"/>
                </a:solidFill>
                <a:latin typeface="Open Sans"/>
                <a:ea typeface="Open Sans"/>
                <a:cs typeface="Open Sans"/>
                <a:sym typeface="Open Sans"/>
              </a:rPr>
              <a:t>The average ground ambulance bill is $2,008.</a:t>
            </a:r>
            <a:r>
              <a:rPr lang="en-US" b="0" baseline="30000" dirty="0">
                <a:solidFill>
                  <a:schemeClr val="lt1"/>
                </a:solidFill>
                <a:latin typeface="Open Sans"/>
                <a:ea typeface="Open Sans"/>
                <a:cs typeface="Open Sans"/>
                <a:sym typeface="Open Sans"/>
              </a:rPr>
              <a:t>1</a:t>
            </a:r>
            <a:r>
              <a:rPr lang="en-US" dirty="0">
                <a:solidFill>
                  <a:schemeClr val="lt1"/>
                </a:solidFill>
                <a:latin typeface="Open Sans"/>
                <a:ea typeface="Open Sans"/>
                <a:cs typeface="Open Sans"/>
                <a:sym typeface="Open Sans"/>
              </a:rPr>
              <a:t> </a:t>
            </a:r>
            <a:endParaRPr b="0" dirty="0">
              <a:solidFill>
                <a:srgbClr val="000000"/>
              </a:solidFill>
              <a:latin typeface="Open Sans"/>
              <a:ea typeface="Open Sans"/>
              <a:cs typeface="Open Sans"/>
              <a:sym typeface="Open Sans"/>
            </a:endParaRPr>
          </a:p>
          <a:p>
            <a:pPr marL="0" lvl="0" indent="0" algn="l" rtl="0">
              <a:lnSpc>
                <a:spcPct val="114000"/>
              </a:lnSpc>
              <a:spcBef>
                <a:spcPts val="1600"/>
              </a:spcBef>
              <a:spcAft>
                <a:spcPts val="0"/>
              </a:spcAft>
              <a:buClr>
                <a:srgbClr val="000000"/>
              </a:buClr>
              <a:buFont typeface="Arial"/>
              <a:buNone/>
            </a:pPr>
            <a:r>
              <a:rPr lang="en-US" b="0" dirty="0">
                <a:solidFill>
                  <a:schemeClr val="lt1"/>
                </a:solidFill>
                <a:latin typeface="Open Sans"/>
                <a:ea typeface="Open Sans"/>
                <a:cs typeface="Open Sans"/>
                <a:sym typeface="Open Sans"/>
              </a:rPr>
              <a:t>Costly bills have become a normal, expected part </a:t>
            </a:r>
            <a:br>
              <a:rPr lang="en-US" b="0" dirty="0">
                <a:solidFill>
                  <a:schemeClr val="lt1"/>
                </a:solidFill>
                <a:latin typeface="Open Sans"/>
                <a:ea typeface="Open Sans"/>
                <a:cs typeface="Open Sans"/>
                <a:sym typeface="Open Sans"/>
              </a:rPr>
            </a:br>
            <a:r>
              <a:rPr lang="en-US" b="0" dirty="0">
                <a:solidFill>
                  <a:schemeClr val="lt1"/>
                </a:solidFill>
                <a:latin typeface="Open Sans"/>
                <a:ea typeface="Open Sans"/>
                <a:cs typeface="Open Sans"/>
                <a:sym typeface="Open Sans"/>
              </a:rPr>
              <a:t>of emergency care — </a:t>
            </a:r>
            <a:r>
              <a:rPr lang="en-US" dirty="0">
                <a:solidFill>
                  <a:schemeClr val="lt1"/>
                </a:solidFill>
                <a:latin typeface="Open Sans"/>
                <a:ea typeface="Open Sans"/>
                <a:cs typeface="Open Sans"/>
                <a:sym typeface="Open Sans"/>
              </a:rPr>
              <a:t>even for the insured. </a:t>
            </a:r>
            <a:endParaRPr b="0" dirty="0">
              <a:solidFill>
                <a:srgbClr val="000000"/>
              </a:solidFill>
              <a:latin typeface="Open Sans"/>
              <a:ea typeface="Open Sans"/>
              <a:cs typeface="Open Sans"/>
              <a:sym typeface="Open Sans"/>
            </a:endParaRPr>
          </a:p>
          <a:p>
            <a:pPr marL="0" lvl="0" indent="0" algn="l" rtl="0">
              <a:lnSpc>
                <a:spcPct val="114000"/>
              </a:lnSpc>
              <a:spcBef>
                <a:spcPts val="1600"/>
              </a:spcBef>
              <a:spcAft>
                <a:spcPts val="0"/>
              </a:spcAft>
              <a:buClr>
                <a:srgbClr val="000000"/>
              </a:buClr>
              <a:buFont typeface="Arial"/>
              <a:buNone/>
            </a:pPr>
            <a:r>
              <a:rPr lang="en-US" b="0" dirty="0">
                <a:solidFill>
                  <a:schemeClr val="lt1"/>
                </a:solidFill>
                <a:latin typeface="Open Sans"/>
                <a:ea typeface="Open Sans"/>
                <a:cs typeface="Open Sans"/>
                <a:sym typeface="Open Sans"/>
              </a:rPr>
              <a:t>60% of Americans have to borrow just to cover a </a:t>
            </a:r>
            <a:br>
              <a:rPr lang="en-US" b="0" dirty="0">
                <a:solidFill>
                  <a:schemeClr val="lt1"/>
                </a:solidFill>
                <a:latin typeface="Open Sans"/>
                <a:ea typeface="Open Sans"/>
                <a:cs typeface="Open Sans"/>
                <a:sym typeface="Open Sans"/>
              </a:rPr>
            </a:br>
            <a:r>
              <a:rPr lang="en-US" dirty="0">
                <a:solidFill>
                  <a:schemeClr val="lt1"/>
                </a:solidFill>
                <a:latin typeface="Open Sans"/>
                <a:ea typeface="Open Sans"/>
                <a:cs typeface="Open Sans"/>
                <a:sym typeface="Open Sans"/>
              </a:rPr>
              <a:t>$1,000 health expense.</a:t>
            </a:r>
            <a:r>
              <a:rPr lang="en-US" baseline="30000" dirty="0">
                <a:solidFill>
                  <a:schemeClr val="lt1"/>
                </a:solidFill>
                <a:latin typeface="Open Sans"/>
                <a:ea typeface="Open Sans"/>
                <a:cs typeface="Open Sans"/>
                <a:sym typeface="Open Sans"/>
              </a:rPr>
              <a:t>2</a:t>
            </a:r>
            <a:endParaRPr b="0" dirty="0">
              <a:solidFill>
                <a:srgbClr val="000000"/>
              </a:solidFill>
              <a:latin typeface="Open Sans"/>
              <a:ea typeface="Open Sans"/>
              <a:cs typeface="Open Sans"/>
              <a:sym typeface="Open Sans"/>
            </a:endParaRPr>
          </a:p>
          <a:p>
            <a:pPr marL="0" lvl="0" indent="0" algn="l" rtl="0">
              <a:lnSpc>
                <a:spcPct val="114000"/>
              </a:lnSpc>
              <a:spcBef>
                <a:spcPts val="1600"/>
              </a:spcBef>
              <a:spcAft>
                <a:spcPts val="1600"/>
              </a:spcAft>
              <a:buClr>
                <a:srgbClr val="000000"/>
              </a:buClr>
              <a:buFont typeface="Arial"/>
              <a:buNone/>
            </a:pPr>
            <a:r>
              <a:rPr lang="en-US" dirty="0">
                <a:solidFill>
                  <a:schemeClr val="lt1"/>
                </a:solidFill>
                <a:latin typeface="Open Sans"/>
                <a:ea typeface="Open Sans"/>
                <a:cs typeface="Open Sans"/>
                <a:sym typeface="Open Sans"/>
              </a:rPr>
              <a:t>94% of employees don’t know </a:t>
            </a:r>
            <a:r>
              <a:rPr lang="en-US" b="0" dirty="0">
                <a:solidFill>
                  <a:schemeClr val="lt1"/>
                </a:solidFill>
                <a:latin typeface="Open Sans"/>
                <a:ea typeface="Open Sans"/>
                <a:cs typeface="Open Sans"/>
                <a:sym typeface="Open Sans"/>
              </a:rPr>
              <a:t>that there’s a solution that will cover ambulance bills.</a:t>
            </a:r>
            <a:r>
              <a:rPr lang="en-US" b="0" baseline="30000" dirty="0">
                <a:solidFill>
                  <a:schemeClr val="lt1"/>
                </a:solidFill>
                <a:latin typeface="Open Sans"/>
                <a:ea typeface="Open Sans"/>
                <a:cs typeface="Open Sans"/>
                <a:sym typeface="Open Sans"/>
              </a:rPr>
              <a:t>3</a:t>
            </a:r>
            <a:endParaRPr dirty="0">
              <a:latin typeface="Open Sans"/>
              <a:ea typeface="Open Sans"/>
              <a:cs typeface="Open Sans"/>
              <a:sym typeface="Open Sans"/>
            </a:endParaRPr>
          </a:p>
        </p:txBody>
      </p:sp>
      <p:pic>
        <p:nvPicPr>
          <p:cNvPr id="215" name="Google Shape;215;p2"/>
          <p:cNvPicPr preferRelativeResize="0"/>
          <p:nvPr/>
        </p:nvPicPr>
        <p:blipFill>
          <a:blip r:embed="rId3">
            <a:alphaModFix/>
          </a:blip>
          <a:stretch>
            <a:fillRect/>
          </a:stretch>
        </p:blipFill>
        <p:spPr>
          <a:xfrm>
            <a:off x="622175" y="2279425"/>
            <a:ext cx="301752" cy="440031"/>
          </a:xfrm>
          <a:prstGeom prst="rect">
            <a:avLst/>
          </a:prstGeom>
          <a:noFill/>
          <a:ln>
            <a:noFill/>
          </a:ln>
        </p:spPr>
      </p:pic>
      <p:pic>
        <p:nvPicPr>
          <p:cNvPr id="216" name="Google Shape;216;p2"/>
          <p:cNvPicPr preferRelativeResize="0"/>
          <p:nvPr/>
        </p:nvPicPr>
        <p:blipFill>
          <a:blip r:embed="rId3">
            <a:alphaModFix/>
          </a:blip>
          <a:stretch>
            <a:fillRect/>
          </a:stretch>
        </p:blipFill>
        <p:spPr>
          <a:xfrm>
            <a:off x="622175" y="2991198"/>
            <a:ext cx="301752" cy="440031"/>
          </a:xfrm>
          <a:prstGeom prst="rect">
            <a:avLst/>
          </a:prstGeom>
          <a:noFill/>
          <a:ln>
            <a:noFill/>
          </a:ln>
        </p:spPr>
      </p:pic>
      <p:pic>
        <p:nvPicPr>
          <p:cNvPr id="217" name="Google Shape;217;p2"/>
          <p:cNvPicPr preferRelativeResize="0"/>
          <p:nvPr/>
        </p:nvPicPr>
        <p:blipFill>
          <a:blip r:embed="rId3">
            <a:alphaModFix/>
          </a:blip>
          <a:stretch>
            <a:fillRect/>
          </a:stretch>
        </p:blipFill>
        <p:spPr>
          <a:xfrm>
            <a:off x="622175" y="3892506"/>
            <a:ext cx="301752" cy="444320"/>
          </a:xfrm>
          <a:prstGeom prst="rect">
            <a:avLst/>
          </a:prstGeom>
          <a:noFill/>
          <a:ln>
            <a:noFill/>
          </a:ln>
        </p:spPr>
      </p:pic>
      <p:pic>
        <p:nvPicPr>
          <p:cNvPr id="218" name="Google Shape;218;p2"/>
          <p:cNvPicPr preferRelativeResize="0"/>
          <p:nvPr/>
        </p:nvPicPr>
        <p:blipFill>
          <a:blip r:embed="rId3">
            <a:alphaModFix/>
          </a:blip>
          <a:stretch>
            <a:fillRect/>
          </a:stretch>
        </p:blipFill>
        <p:spPr>
          <a:xfrm>
            <a:off x="622175" y="4798133"/>
            <a:ext cx="301752" cy="444320"/>
          </a:xfrm>
          <a:prstGeom prst="rect">
            <a:avLst/>
          </a:prstGeom>
          <a:noFill/>
          <a:ln>
            <a:noFill/>
          </a:ln>
        </p:spPr>
      </p:pic>
      <p:pic>
        <p:nvPicPr>
          <p:cNvPr id="220" name="Google Shape;220;p2"/>
          <p:cNvPicPr preferRelativeResize="0"/>
          <p:nvPr/>
        </p:nvPicPr>
        <p:blipFill>
          <a:blip r:embed="rId4">
            <a:alphaModFix/>
          </a:blip>
          <a:stretch>
            <a:fillRect/>
          </a:stretch>
        </p:blipFill>
        <p:spPr>
          <a:xfrm>
            <a:off x="8961120" y="921617"/>
            <a:ext cx="1435608" cy="143560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
          <p:cNvSpPr txBox="1"/>
          <p:nvPr/>
        </p:nvSpPr>
        <p:spPr>
          <a:xfrm>
            <a:off x="548650" y="1554480"/>
            <a:ext cx="10318200" cy="22860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r>
              <a:rPr lang="en-US" sz="2000" b="1">
                <a:solidFill>
                  <a:schemeClr val="dk1"/>
                </a:solidFill>
                <a:latin typeface="Poppins"/>
                <a:ea typeface="Poppins"/>
                <a:cs typeface="Poppins"/>
                <a:sym typeface="Poppins"/>
              </a:rPr>
              <a:t>The simple solution to a complex problem for millions of employees.</a:t>
            </a:r>
            <a:endParaRPr sz="2000" b="1">
              <a:solidFill>
                <a:schemeClr val="dk1"/>
              </a:solidFill>
              <a:latin typeface="Poppins"/>
              <a:ea typeface="Poppins"/>
              <a:cs typeface="Poppins"/>
              <a:sym typeface="Poppins"/>
            </a:endParaRPr>
          </a:p>
          <a:p>
            <a:pPr marL="0" marR="0" lvl="0" indent="0" algn="l" rtl="0">
              <a:lnSpc>
                <a:spcPct val="110000"/>
              </a:lnSpc>
              <a:spcBef>
                <a:spcPts val="1200"/>
              </a:spcBef>
              <a:spcAft>
                <a:spcPts val="0"/>
              </a:spcAft>
              <a:buNone/>
            </a:pPr>
            <a:r>
              <a:rPr lang="en-US" sz="1600">
                <a:solidFill>
                  <a:srgbClr val="262626"/>
                </a:solidFill>
                <a:latin typeface="Open Sans"/>
                <a:ea typeface="Open Sans"/>
                <a:cs typeface="Open Sans"/>
                <a:sym typeface="Open Sans"/>
              </a:rPr>
              <a:t>Studies indicate a strong group benefits program is key to achieving employee retention and plan participation goals. MASA supports these goals by mitigating employee stress and uncertainty while encouraging member wellness. </a:t>
            </a:r>
            <a:endParaRPr sz="1600"/>
          </a:p>
          <a:p>
            <a:pPr marL="0" marR="0" lvl="0" indent="0" algn="l" rtl="0">
              <a:lnSpc>
                <a:spcPct val="110000"/>
              </a:lnSpc>
              <a:spcBef>
                <a:spcPts val="1200"/>
              </a:spcBef>
              <a:spcAft>
                <a:spcPts val="1200"/>
              </a:spcAft>
              <a:buNone/>
            </a:pPr>
            <a:r>
              <a:rPr lang="en-US" sz="1600">
                <a:solidFill>
                  <a:srgbClr val="262626"/>
                </a:solidFill>
                <a:latin typeface="Open Sans"/>
                <a:ea typeface="Open Sans"/>
                <a:cs typeface="Open Sans"/>
                <a:sym typeface="Open Sans"/>
              </a:rPr>
              <a:t>The numbers speak for themselves: our </a:t>
            </a:r>
            <a:r>
              <a:rPr lang="en-US" sz="1600" b="1">
                <a:solidFill>
                  <a:schemeClr val="dk1"/>
                </a:solidFill>
                <a:latin typeface="Open Sans"/>
                <a:ea typeface="Open Sans"/>
                <a:cs typeface="Open Sans"/>
                <a:sym typeface="Open Sans"/>
              </a:rPr>
              <a:t>38% participation rate</a:t>
            </a:r>
            <a:r>
              <a:rPr lang="en-US" sz="1600" b="1">
                <a:solidFill>
                  <a:srgbClr val="262626"/>
                </a:solidFill>
                <a:latin typeface="Open Sans"/>
                <a:ea typeface="Open Sans"/>
                <a:cs typeface="Open Sans"/>
                <a:sym typeface="Open Sans"/>
              </a:rPr>
              <a:t> </a:t>
            </a:r>
            <a:r>
              <a:rPr lang="en-US" sz="1600">
                <a:solidFill>
                  <a:srgbClr val="262626"/>
                </a:solidFill>
                <a:latin typeface="Open Sans"/>
                <a:ea typeface="Open Sans"/>
                <a:cs typeface="Open Sans"/>
                <a:sym typeface="Open Sans"/>
              </a:rPr>
              <a:t>across groups proves that for </a:t>
            </a:r>
            <a:br>
              <a:rPr lang="en-US" sz="1600">
                <a:solidFill>
                  <a:srgbClr val="262626"/>
                </a:solidFill>
                <a:latin typeface="Open Sans"/>
                <a:ea typeface="Open Sans"/>
                <a:cs typeface="Open Sans"/>
                <a:sym typeface="Open Sans"/>
              </a:rPr>
            </a:br>
            <a:r>
              <a:rPr lang="en-US" sz="1600">
                <a:solidFill>
                  <a:srgbClr val="262626"/>
                </a:solidFill>
                <a:latin typeface="Open Sans"/>
                <a:ea typeface="Open Sans"/>
                <a:cs typeface="Open Sans"/>
                <a:sym typeface="Open Sans"/>
              </a:rPr>
              <a:t>employees — this is a problem worth solving.</a:t>
            </a:r>
            <a:r>
              <a:rPr lang="en-US" sz="1600" baseline="30000">
                <a:solidFill>
                  <a:srgbClr val="262626"/>
                </a:solidFill>
                <a:latin typeface="Open Sans"/>
                <a:ea typeface="Open Sans"/>
                <a:cs typeface="Open Sans"/>
                <a:sym typeface="Open Sans"/>
              </a:rPr>
              <a:t>1</a:t>
            </a:r>
            <a:endParaRPr sz="1600">
              <a:solidFill>
                <a:srgbClr val="262626"/>
              </a:solidFill>
              <a:latin typeface="Open Sans"/>
              <a:ea typeface="Open Sans"/>
              <a:cs typeface="Open Sans"/>
              <a:sym typeface="Open Sans"/>
            </a:endParaRPr>
          </a:p>
        </p:txBody>
      </p:sp>
      <p:sp>
        <p:nvSpPr>
          <p:cNvPr id="226" name="Google Shape;226;p3"/>
          <p:cNvSpPr/>
          <p:nvPr/>
        </p:nvSpPr>
        <p:spPr>
          <a:xfrm rot="10800000">
            <a:off x="609750" y="4023360"/>
            <a:ext cx="11590500" cy="2103000"/>
          </a:xfrm>
          <a:prstGeom prst="round1Rect">
            <a:avLst>
              <a:gd name="adj" fmla="val 39696"/>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83">
              <a:solidFill>
                <a:schemeClr val="lt1"/>
              </a:solidFill>
              <a:latin typeface="Calibri"/>
              <a:ea typeface="Calibri"/>
              <a:cs typeface="Calibri"/>
              <a:sym typeface="Calibri"/>
            </a:endParaRPr>
          </a:p>
        </p:txBody>
      </p:sp>
      <p:sp>
        <p:nvSpPr>
          <p:cNvPr id="227" name="Google Shape;227;p3"/>
          <p:cNvSpPr txBox="1"/>
          <p:nvPr/>
        </p:nvSpPr>
        <p:spPr>
          <a:xfrm>
            <a:off x="8900100" y="6126350"/>
            <a:ext cx="3291900" cy="4752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US" sz="845" dirty="0">
                <a:solidFill>
                  <a:srgbClr val="262626"/>
                </a:solidFill>
                <a:latin typeface="Open Sans"/>
                <a:ea typeface="Open Sans"/>
                <a:cs typeface="Open Sans"/>
                <a:sym typeface="Open Sans"/>
              </a:rPr>
              <a:t>1: MASA Internal Data, Updated February 2023</a:t>
            </a:r>
            <a:endParaRPr sz="1700" dirty="0"/>
          </a:p>
        </p:txBody>
      </p:sp>
      <p:sp>
        <p:nvSpPr>
          <p:cNvPr id="228" name="Google Shape;228;p3"/>
          <p:cNvSpPr/>
          <p:nvPr/>
        </p:nvSpPr>
        <p:spPr>
          <a:xfrm>
            <a:off x="1188720" y="4343400"/>
            <a:ext cx="3419700" cy="310200"/>
          </a:xfrm>
          <a:prstGeom prst="rect">
            <a:avLst/>
          </a:prstGeom>
          <a:noFill/>
          <a:ln>
            <a:noFill/>
          </a:ln>
        </p:spPr>
        <p:txBody>
          <a:bodyPr spcFirstLastPara="1" wrap="square" lIns="39725" tIns="19850" rIns="39725" bIns="19850" anchor="t" anchorCtr="0">
            <a:noAutofit/>
          </a:bodyPr>
          <a:lstStyle/>
          <a:p>
            <a:pPr marL="0" marR="0" lvl="0" indent="0" algn="l" rtl="0">
              <a:lnSpc>
                <a:spcPct val="150000"/>
              </a:lnSpc>
              <a:spcBef>
                <a:spcPts val="0"/>
              </a:spcBef>
              <a:spcAft>
                <a:spcPts val="0"/>
              </a:spcAft>
              <a:buClr>
                <a:schemeClr val="lt1"/>
              </a:buClr>
              <a:buSzPts val="955"/>
              <a:buFont typeface="Arial"/>
              <a:buNone/>
            </a:pPr>
            <a:r>
              <a:rPr lang="en-US" sz="2000" b="1" dirty="0">
                <a:solidFill>
                  <a:schemeClr val="accent1"/>
                </a:solidFill>
                <a:latin typeface="Poppins"/>
                <a:ea typeface="Poppins"/>
                <a:cs typeface="Poppins"/>
                <a:sym typeface="Poppins"/>
              </a:rPr>
              <a:t>MASA guarantees:</a:t>
            </a:r>
            <a:endParaRPr sz="2000" b="0" dirty="0">
              <a:solidFill>
                <a:schemeClr val="accent1"/>
              </a:solidFill>
              <a:latin typeface="Open Sans"/>
              <a:ea typeface="Open Sans"/>
              <a:cs typeface="Open Sans"/>
              <a:sym typeface="Open Sans"/>
            </a:endParaRPr>
          </a:p>
        </p:txBody>
      </p:sp>
      <p:sp>
        <p:nvSpPr>
          <p:cNvPr id="229" name="Google Shape;229;p3"/>
          <p:cNvSpPr/>
          <p:nvPr/>
        </p:nvSpPr>
        <p:spPr>
          <a:xfrm>
            <a:off x="1432569" y="4821545"/>
            <a:ext cx="3931800" cy="814200"/>
          </a:xfrm>
          <a:prstGeom prst="rect">
            <a:avLst/>
          </a:prstGeom>
          <a:noFill/>
          <a:ln>
            <a:noFill/>
          </a:ln>
        </p:spPr>
        <p:txBody>
          <a:bodyPr spcFirstLastPara="1" wrap="square" lIns="39725" tIns="19850" rIns="39725" bIns="19850" anchor="t" anchorCtr="0">
            <a:noAutofit/>
          </a:bodyPr>
          <a:lstStyle/>
          <a:p>
            <a:pPr marL="0" marR="0" lvl="0" indent="0" algn="l" rtl="0">
              <a:lnSpc>
                <a:spcPct val="100000"/>
              </a:lnSpc>
              <a:spcBef>
                <a:spcPts val="0"/>
              </a:spcBef>
              <a:spcAft>
                <a:spcPts val="0"/>
              </a:spcAft>
              <a:buClr>
                <a:schemeClr val="lt1"/>
              </a:buClr>
              <a:buSzPts val="750"/>
              <a:buFont typeface="Arial"/>
              <a:buNone/>
            </a:pPr>
            <a:r>
              <a:rPr lang="en-US" sz="1600" b="1" dirty="0">
                <a:solidFill>
                  <a:schemeClr val="lt1"/>
                </a:solidFill>
                <a:latin typeface="Open Sans"/>
                <a:ea typeface="Open Sans"/>
                <a:cs typeface="Open Sans"/>
                <a:sym typeface="Open Sans"/>
              </a:rPr>
              <a:t>No Social Security numbers needed</a:t>
            </a:r>
            <a:endParaRPr sz="1600" b="1" dirty="0"/>
          </a:p>
          <a:p>
            <a:pPr marL="0" marR="0" lvl="0" indent="0" algn="l" rtl="0">
              <a:lnSpc>
                <a:spcPct val="100000"/>
              </a:lnSpc>
              <a:spcBef>
                <a:spcPts val="600"/>
              </a:spcBef>
              <a:spcAft>
                <a:spcPts val="0"/>
              </a:spcAft>
              <a:buClr>
                <a:schemeClr val="lt1"/>
              </a:buClr>
              <a:buSzPts val="750"/>
              <a:buFont typeface="Arial"/>
              <a:buNone/>
            </a:pPr>
            <a:r>
              <a:rPr lang="en-US" sz="1600" b="1" dirty="0">
                <a:solidFill>
                  <a:schemeClr val="lt1"/>
                </a:solidFill>
                <a:latin typeface="Open Sans"/>
                <a:ea typeface="Open Sans"/>
                <a:cs typeface="Open Sans"/>
                <a:sym typeface="Open Sans"/>
              </a:rPr>
              <a:t>No health questions</a:t>
            </a:r>
            <a:endParaRPr sz="1600" b="1" dirty="0"/>
          </a:p>
          <a:p>
            <a:pPr marL="0" marR="0" lvl="0" indent="0" algn="l" rtl="0">
              <a:lnSpc>
                <a:spcPct val="100000"/>
              </a:lnSpc>
              <a:spcBef>
                <a:spcPts val="600"/>
              </a:spcBef>
              <a:spcAft>
                <a:spcPts val="0"/>
              </a:spcAft>
              <a:buClr>
                <a:schemeClr val="lt1"/>
              </a:buClr>
              <a:buSzPts val="750"/>
              <a:buFont typeface="Arial"/>
              <a:buNone/>
            </a:pPr>
            <a:r>
              <a:rPr lang="en-US" sz="1600" b="1" dirty="0">
                <a:solidFill>
                  <a:schemeClr val="lt1"/>
                </a:solidFill>
                <a:latin typeface="Open Sans"/>
                <a:ea typeface="Open Sans"/>
                <a:cs typeface="Open Sans"/>
                <a:sym typeface="Open Sans"/>
              </a:rPr>
              <a:t>No claim forms</a:t>
            </a:r>
            <a:endParaRPr sz="1600" b="1" dirty="0"/>
          </a:p>
          <a:p>
            <a:pPr marL="0" marR="0" lvl="0" indent="0" algn="l" rtl="0">
              <a:lnSpc>
                <a:spcPct val="100000"/>
              </a:lnSpc>
              <a:spcBef>
                <a:spcPts val="600"/>
              </a:spcBef>
              <a:spcAft>
                <a:spcPts val="600"/>
              </a:spcAft>
              <a:buClr>
                <a:schemeClr val="lt1"/>
              </a:buClr>
              <a:buSzPts val="750"/>
              <a:buFont typeface="Arial"/>
              <a:buNone/>
            </a:pPr>
            <a:endParaRPr sz="1600" b="1" dirty="0"/>
          </a:p>
        </p:txBody>
      </p:sp>
      <p:sp>
        <p:nvSpPr>
          <p:cNvPr id="230" name="Google Shape;230;p3"/>
          <p:cNvSpPr txBox="1">
            <a:spLocks noGrp="1"/>
          </p:cNvSpPr>
          <p:nvPr>
            <p:ph type="ctrTitle"/>
          </p:nvPr>
        </p:nvSpPr>
        <p:spPr>
          <a:xfrm>
            <a:off x="548650" y="665648"/>
            <a:ext cx="10023084" cy="1287065"/>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4800" dirty="0">
                <a:solidFill>
                  <a:schemeClr val="dk1"/>
                </a:solidFill>
              </a:rPr>
              <a:t>The MASA solution</a:t>
            </a:r>
            <a:endParaRPr sz="4800" dirty="0">
              <a:solidFill>
                <a:schemeClr val="dk1"/>
              </a:solidFill>
            </a:endParaRPr>
          </a:p>
        </p:txBody>
      </p:sp>
      <p:sp>
        <p:nvSpPr>
          <p:cNvPr id="231" name="Google Shape;231;p3"/>
          <p:cNvSpPr/>
          <p:nvPr/>
        </p:nvSpPr>
        <p:spPr>
          <a:xfrm>
            <a:off x="6095984" y="4821550"/>
            <a:ext cx="3931800" cy="814200"/>
          </a:xfrm>
          <a:prstGeom prst="rect">
            <a:avLst/>
          </a:prstGeom>
          <a:noFill/>
          <a:ln>
            <a:noFill/>
          </a:ln>
        </p:spPr>
        <p:txBody>
          <a:bodyPr spcFirstLastPara="1" wrap="square" lIns="39725" tIns="19850" rIns="39725" bIns="19850" anchor="t" anchorCtr="0">
            <a:noAutofit/>
          </a:bodyPr>
          <a:lstStyle/>
          <a:p>
            <a:pPr marL="0" marR="0" lvl="0" indent="0" algn="l" rtl="0">
              <a:lnSpc>
                <a:spcPct val="100000"/>
              </a:lnSpc>
              <a:spcBef>
                <a:spcPts val="0"/>
              </a:spcBef>
              <a:spcAft>
                <a:spcPts val="0"/>
              </a:spcAft>
              <a:buClr>
                <a:schemeClr val="lt1"/>
              </a:buClr>
              <a:buSzPts val="750"/>
              <a:buFont typeface="Arial"/>
              <a:buNone/>
            </a:pPr>
            <a:r>
              <a:rPr lang="en-US" sz="1600" b="1" dirty="0">
                <a:solidFill>
                  <a:schemeClr val="lt1"/>
                </a:solidFill>
                <a:latin typeface="Open Sans"/>
                <a:ea typeface="Open Sans"/>
                <a:cs typeface="Open Sans"/>
                <a:sym typeface="Open Sans"/>
              </a:rPr>
              <a:t>No network limitations</a:t>
            </a:r>
            <a:endParaRPr sz="1600" b="1" dirty="0"/>
          </a:p>
          <a:p>
            <a:pPr marL="0" marR="0" lvl="0" indent="0" algn="l" rtl="0">
              <a:lnSpc>
                <a:spcPct val="100000"/>
              </a:lnSpc>
              <a:spcBef>
                <a:spcPts val="600"/>
              </a:spcBef>
              <a:spcAft>
                <a:spcPts val="0"/>
              </a:spcAft>
              <a:buClr>
                <a:schemeClr val="lt1"/>
              </a:buClr>
              <a:buSzPts val="750"/>
              <a:buFont typeface="Arial"/>
              <a:buNone/>
            </a:pPr>
            <a:r>
              <a:rPr lang="en-US" sz="1600" b="1" dirty="0">
                <a:solidFill>
                  <a:schemeClr val="lt1"/>
                </a:solidFill>
                <a:latin typeface="Open Sans"/>
                <a:ea typeface="Open Sans"/>
                <a:cs typeface="Open Sans"/>
                <a:sym typeface="Open Sans"/>
              </a:rPr>
              <a:t>No deductibles</a:t>
            </a:r>
            <a:endParaRPr sz="1600" b="1" dirty="0"/>
          </a:p>
          <a:p>
            <a:pPr marL="0" marR="0" lvl="0" indent="0" algn="l" rtl="0">
              <a:lnSpc>
                <a:spcPct val="100000"/>
              </a:lnSpc>
              <a:spcBef>
                <a:spcPts val="600"/>
              </a:spcBef>
              <a:spcAft>
                <a:spcPts val="600"/>
              </a:spcAft>
              <a:buClr>
                <a:schemeClr val="lt1"/>
              </a:buClr>
              <a:buSzPts val="750"/>
              <a:buFont typeface="Arial"/>
              <a:buNone/>
            </a:pPr>
            <a:r>
              <a:rPr lang="en-US" sz="1600" b="1" dirty="0">
                <a:solidFill>
                  <a:schemeClr val="lt1"/>
                </a:solidFill>
                <a:latin typeface="Open Sans"/>
                <a:ea typeface="Open Sans"/>
                <a:cs typeface="Open Sans"/>
                <a:sym typeface="Open Sans"/>
              </a:rPr>
              <a:t>No denials based on claim cost</a:t>
            </a:r>
            <a:endParaRPr sz="1600" b="1" dirty="0"/>
          </a:p>
        </p:txBody>
      </p:sp>
      <p:pic>
        <p:nvPicPr>
          <p:cNvPr id="232" name="Google Shape;232;p3"/>
          <p:cNvPicPr preferRelativeResize="0"/>
          <p:nvPr/>
        </p:nvPicPr>
        <p:blipFill>
          <a:blip r:embed="rId3">
            <a:alphaModFix/>
          </a:blip>
          <a:stretch>
            <a:fillRect/>
          </a:stretch>
        </p:blipFill>
        <p:spPr>
          <a:xfrm>
            <a:off x="1188729" y="4854950"/>
            <a:ext cx="146084" cy="213829"/>
          </a:xfrm>
          <a:prstGeom prst="rect">
            <a:avLst/>
          </a:prstGeom>
          <a:noFill/>
          <a:ln>
            <a:noFill/>
          </a:ln>
        </p:spPr>
      </p:pic>
      <p:pic>
        <p:nvPicPr>
          <p:cNvPr id="233" name="Google Shape;233;p3"/>
          <p:cNvPicPr preferRelativeResize="0"/>
          <p:nvPr/>
        </p:nvPicPr>
        <p:blipFill>
          <a:blip r:embed="rId3">
            <a:alphaModFix/>
          </a:blip>
          <a:stretch>
            <a:fillRect/>
          </a:stretch>
        </p:blipFill>
        <p:spPr>
          <a:xfrm>
            <a:off x="1188729" y="5164500"/>
            <a:ext cx="146084" cy="213829"/>
          </a:xfrm>
          <a:prstGeom prst="rect">
            <a:avLst/>
          </a:prstGeom>
          <a:noFill/>
          <a:ln>
            <a:noFill/>
          </a:ln>
        </p:spPr>
      </p:pic>
      <p:pic>
        <p:nvPicPr>
          <p:cNvPr id="234" name="Google Shape;234;p3"/>
          <p:cNvPicPr preferRelativeResize="0"/>
          <p:nvPr/>
        </p:nvPicPr>
        <p:blipFill>
          <a:blip r:embed="rId3">
            <a:alphaModFix/>
          </a:blip>
          <a:stretch>
            <a:fillRect/>
          </a:stretch>
        </p:blipFill>
        <p:spPr>
          <a:xfrm>
            <a:off x="1188729" y="5474050"/>
            <a:ext cx="146084" cy="213829"/>
          </a:xfrm>
          <a:prstGeom prst="rect">
            <a:avLst/>
          </a:prstGeom>
          <a:noFill/>
          <a:ln>
            <a:noFill/>
          </a:ln>
        </p:spPr>
      </p:pic>
      <p:pic>
        <p:nvPicPr>
          <p:cNvPr id="235" name="Google Shape;235;p3"/>
          <p:cNvPicPr preferRelativeResize="0"/>
          <p:nvPr/>
        </p:nvPicPr>
        <p:blipFill>
          <a:blip r:embed="rId3">
            <a:alphaModFix/>
          </a:blip>
          <a:stretch>
            <a:fillRect/>
          </a:stretch>
        </p:blipFill>
        <p:spPr>
          <a:xfrm>
            <a:off x="5852160" y="4854950"/>
            <a:ext cx="146084" cy="213829"/>
          </a:xfrm>
          <a:prstGeom prst="rect">
            <a:avLst/>
          </a:prstGeom>
          <a:noFill/>
          <a:ln>
            <a:noFill/>
          </a:ln>
        </p:spPr>
      </p:pic>
      <p:pic>
        <p:nvPicPr>
          <p:cNvPr id="236" name="Google Shape;236;p3"/>
          <p:cNvPicPr preferRelativeResize="0"/>
          <p:nvPr/>
        </p:nvPicPr>
        <p:blipFill>
          <a:blip r:embed="rId3">
            <a:alphaModFix/>
          </a:blip>
          <a:stretch>
            <a:fillRect/>
          </a:stretch>
        </p:blipFill>
        <p:spPr>
          <a:xfrm>
            <a:off x="5852160" y="5164500"/>
            <a:ext cx="146084" cy="213829"/>
          </a:xfrm>
          <a:prstGeom prst="rect">
            <a:avLst/>
          </a:prstGeom>
          <a:noFill/>
          <a:ln>
            <a:noFill/>
          </a:ln>
        </p:spPr>
      </p:pic>
      <p:pic>
        <p:nvPicPr>
          <p:cNvPr id="237" name="Google Shape;237;p3"/>
          <p:cNvPicPr preferRelativeResize="0"/>
          <p:nvPr/>
        </p:nvPicPr>
        <p:blipFill>
          <a:blip r:embed="rId3">
            <a:alphaModFix/>
          </a:blip>
          <a:stretch>
            <a:fillRect/>
          </a:stretch>
        </p:blipFill>
        <p:spPr>
          <a:xfrm>
            <a:off x="5852160" y="5474050"/>
            <a:ext cx="146084" cy="21382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4" name="Google Shape;244;p4"/>
          <p:cNvSpPr txBox="1">
            <a:spLocks noGrp="1"/>
          </p:cNvSpPr>
          <p:nvPr>
            <p:ph type="ctrTitle"/>
          </p:nvPr>
        </p:nvSpPr>
        <p:spPr>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4800"/>
              <a:t>How does it work?</a:t>
            </a:r>
            <a:endParaRPr sz="4800"/>
          </a:p>
        </p:txBody>
      </p:sp>
      <p:sp>
        <p:nvSpPr>
          <p:cNvPr id="245" name="Google Shape;245;p4"/>
          <p:cNvSpPr txBox="1">
            <a:spLocks noGrp="1"/>
          </p:cNvSpPr>
          <p:nvPr>
            <p:ph type="body" idx="4294967295"/>
          </p:nvPr>
        </p:nvSpPr>
        <p:spPr>
          <a:xfrm>
            <a:off x="622170" y="1797000"/>
            <a:ext cx="6380163" cy="4146550"/>
          </a:xfrm>
          <a:prstGeom prst="rect">
            <a:avLst/>
          </a:prstGeom>
        </p:spPr>
        <p:txBody>
          <a:bodyPr spcFirstLastPara="1" wrap="square" lIns="91425" tIns="45700" rIns="91425" bIns="45700" anchor="t" anchorCtr="0">
            <a:noAutofit/>
          </a:bodyPr>
          <a:lstStyle/>
          <a:p>
            <a:pPr marL="228600" lvl="0" indent="-212725" algn="l" rtl="0">
              <a:lnSpc>
                <a:spcPct val="100000"/>
              </a:lnSpc>
              <a:spcBef>
                <a:spcPts val="0"/>
              </a:spcBef>
              <a:spcAft>
                <a:spcPts val="0"/>
              </a:spcAft>
              <a:buClr>
                <a:schemeClr val="lt1"/>
              </a:buClr>
              <a:buSzPts val="2000"/>
              <a:buChar char="•"/>
            </a:pPr>
            <a:r>
              <a:rPr lang="en-US" dirty="0">
                <a:solidFill>
                  <a:schemeClr val="lt1"/>
                </a:solidFill>
                <a:latin typeface="Open Sans"/>
                <a:ea typeface="Open Sans"/>
                <a:cs typeface="Open Sans"/>
                <a:sym typeface="Open Sans"/>
              </a:rPr>
              <a:t>Employees choose a plan when they enroll. </a:t>
            </a:r>
            <a:endParaRPr dirty="0">
              <a:solidFill>
                <a:schemeClr val="lt1"/>
              </a:solidFill>
              <a:latin typeface="Arial"/>
              <a:ea typeface="Arial"/>
              <a:cs typeface="Arial"/>
              <a:sym typeface="Arial"/>
            </a:endParaRPr>
          </a:p>
          <a:p>
            <a:pPr marL="228600" lvl="0" indent="-212725" algn="l" rtl="0">
              <a:lnSpc>
                <a:spcPct val="100000"/>
              </a:lnSpc>
              <a:spcBef>
                <a:spcPts val="1600"/>
              </a:spcBef>
              <a:spcAft>
                <a:spcPts val="0"/>
              </a:spcAft>
              <a:buClr>
                <a:schemeClr val="lt1"/>
              </a:buClr>
              <a:buSzPts val="2000"/>
              <a:buChar char="•"/>
            </a:pPr>
            <a:r>
              <a:rPr lang="en-US" dirty="0">
                <a:solidFill>
                  <a:schemeClr val="lt1"/>
                </a:solidFill>
                <a:latin typeface="Open Sans"/>
                <a:ea typeface="Open Sans"/>
                <a:cs typeface="Open Sans"/>
                <a:sym typeface="Open Sans"/>
              </a:rPr>
              <a:t>Members have access to coverage for any ambulance provider, nationwide.</a:t>
            </a:r>
            <a:endParaRPr dirty="0">
              <a:solidFill>
                <a:schemeClr val="lt1"/>
              </a:solidFill>
              <a:latin typeface="Arial"/>
              <a:ea typeface="Arial"/>
              <a:cs typeface="Arial"/>
              <a:sym typeface="Arial"/>
            </a:endParaRPr>
          </a:p>
          <a:p>
            <a:pPr marL="228600" lvl="0" indent="-212725" algn="l" rtl="0">
              <a:lnSpc>
                <a:spcPct val="100000"/>
              </a:lnSpc>
              <a:spcBef>
                <a:spcPts val="1600"/>
              </a:spcBef>
              <a:spcAft>
                <a:spcPts val="0"/>
              </a:spcAft>
              <a:buClr>
                <a:schemeClr val="lt1"/>
              </a:buClr>
              <a:buSzPts val="2000"/>
              <a:buChar char="•"/>
            </a:pPr>
            <a:r>
              <a:rPr lang="en-US" dirty="0">
                <a:solidFill>
                  <a:schemeClr val="lt1"/>
                </a:solidFill>
                <a:latin typeface="Open Sans"/>
                <a:ea typeface="Open Sans"/>
                <a:cs typeface="Open Sans"/>
                <a:sym typeface="Open Sans"/>
              </a:rPr>
              <a:t>MASA can be used to cover any emergency transportation situation and does not need to be triggered by a specific event.</a:t>
            </a:r>
            <a:endParaRPr dirty="0">
              <a:solidFill>
                <a:schemeClr val="lt1"/>
              </a:solidFill>
              <a:latin typeface="Arial"/>
              <a:ea typeface="Arial"/>
              <a:cs typeface="Arial"/>
              <a:sym typeface="Arial"/>
            </a:endParaRPr>
          </a:p>
          <a:p>
            <a:pPr marL="228600" lvl="0" indent="-212725" algn="l" rtl="0">
              <a:lnSpc>
                <a:spcPct val="100000"/>
              </a:lnSpc>
              <a:spcBef>
                <a:spcPts val="1600"/>
              </a:spcBef>
              <a:spcAft>
                <a:spcPts val="1600"/>
              </a:spcAft>
              <a:buClr>
                <a:schemeClr val="lt1"/>
              </a:buClr>
              <a:buSzPts val="2000"/>
              <a:buChar char="•"/>
            </a:pPr>
            <a:r>
              <a:rPr lang="en-US" dirty="0">
                <a:solidFill>
                  <a:schemeClr val="lt1"/>
                </a:solidFill>
                <a:latin typeface="Open Sans"/>
                <a:ea typeface="Open Sans"/>
                <a:cs typeface="Open Sans"/>
                <a:sym typeface="Open Sans"/>
              </a:rPr>
              <a:t>Medical transport claims are covered — including deductibles, co-insurance, co-pays, denied claims, and balance bills.</a:t>
            </a:r>
            <a:endParaRPr dirty="0">
              <a:solidFill>
                <a:schemeClr val="lt1"/>
              </a:solidFill>
            </a:endParaRPr>
          </a:p>
        </p:txBody>
      </p:sp>
      <p:pic>
        <p:nvPicPr>
          <p:cNvPr id="247" name="Google Shape;247;p4"/>
          <p:cNvPicPr preferRelativeResize="0"/>
          <p:nvPr/>
        </p:nvPicPr>
        <p:blipFill rotWithShape="1">
          <a:blip r:embed="rId3">
            <a:alphaModFix/>
          </a:blip>
          <a:srcRect l="45544" t="-24572" r="-3860" b="9152"/>
          <a:stretch/>
        </p:blipFill>
        <p:spPr>
          <a:xfrm>
            <a:off x="7772400" y="-2038850"/>
            <a:ext cx="6062400" cy="7982400"/>
          </a:xfrm>
          <a:prstGeom prst="roundRect">
            <a:avLst>
              <a:gd name="adj" fmla="val 28703"/>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3" name="Google Shape;253;p5"/>
          <p:cNvSpPr txBox="1">
            <a:spLocks noGrp="1"/>
          </p:cNvSpPr>
          <p:nvPr>
            <p:ph type="ctrTitle"/>
          </p:nvPr>
        </p:nvSpPr>
        <p:spPr>
          <a:xfrm>
            <a:off x="622170" y="582677"/>
            <a:ext cx="6983486" cy="128706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4400" dirty="0"/>
              <a:t>Who benefits from this coverage?</a:t>
            </a:r>
            <a:endParaRPr sz="4400" dirty="0"/>
          </a:p>
        </p:txBody>
      </p:sp>
      <p:sp>
        <p:nvSpPr>
          <p:cNvPr id="254" name="Google Shape;254;p5"/>
          <p:cNvSpPr txBox="1">
            <a:spLocks noGrp="1"/>
          </p:cNvSpPr>
          <p:nvPr>
            <p:ph type="body" idx="4294967295"/>
          </p:nvPr>
        </p:nvSpPr>
        <p:spPr>
          <a:xfrm>
            <a:off x="622170" y="2128773"/>
            <a:ext cx="6570663" cy="4146550"/>
          </a:xfrm>
          <a:prstGeom prst="rect">
            <a:avLst/>
          </a:prstGeom>
        </p:spPr>
        <p:txBody>
          <a:bodyPr spcFirstLastPara="1" wrap="square" lIns="91425" tIns="45700" rIns="91425" bIns="45700" anchor="t" anchorCtr="0">
            <a:noAutofit/>
          </a:bodyPr>
          <a:lstStyle/>
          <a:p>
            <a:pPr marL="228600" lvl="0" indent="-212725" algn="l" rtl="0">
              <a:lnSpc>
                <a:spcPct val="100000"/>
              </a:lnSpc>
              <a:spcBef>
                <a:spcPts val="0"/>
              </a:spcBef>
              <a:spcAft>
                <a:spcPts val="0"/>
              </a:spcAft>
              <a:buClr>
                <a:schemeClr val="lt1"/>
              </a:buClr>
              <a:buSzPts val="2000"/>
              <a:buChar char="•"/>
            </a:pPr>
            <a:r>
              <a:rPr lang="en-US" sz="2000" dirty="0">
                <a:solidFill>
                  <a:schemeClr val="lt1"/>
                </a:solidFill>
                <a:latin typeface="Open Sans"/>
                <a:ea typeface="Open Sans"/>
                <a:cs typeface="Open Sans"/>
                <a:sym typeface="Open Sans"/>
              </a:rPr>
              <a:t>Groups offering high deductible health plans</a:t>
            </a:r>
            <a:endParaRPr sz="2000" dirty="0">
              <a:solidFill>
                <a:schemeClr val="lt1"/>
              </a:solidFill>
              <a:latin typeface="Arial"/>
              <a:ea typeface="Arial"/>
              <a:cs typeface="Arial"/>
              <a:sym typeface="Arial"/>
            </a:endParaRPr>
          </a:p>
          <a:p>
            <a:pPr marL="228600" lvl="0" indent="-212725" algn="l" rtl="0">
              <a:lnSpc>
                <a:spcPct val="100000"/>
              </a:lnSpc>
              <a:spcBef>
                <a:spcPts val="1600"/>
              </a:spcBef>
              <a:spcAft>
                <a:spcPts val="0"/>
              </a:spcAft>
              <a:buClr>
                <a:schemeClr val="lt1"/>
              </a:buClr>
              <a:buSzPts val="2000"/>
              <a:buChar char="•"/>
            </a:pPr>
            <a:r>
              <a:rPr lang="en-US" sz="2000" dirty="0">
                <a:solidFill>
                  <a:schemeClr val="lt1"/>
                </a:solidFill>
                <a:latin typeface="Open Sans"/>
                <a:ea typeface="Open Sans"/>
                <a:cs typeface="Open Sans"/>
                <a:sym typeface="Open Sans"/>
              </a:rPr>
              <a:t>Employees and families who travel</a:t>
            </a:r>
            <a:endParaRPr sz="2000" dirty="0">
              <a:solidFill>
                <a:schemeClr val="lt1"/>
              </a:solidFill>
              <a:latin typeface="Arial"/>
              <a:ea typeface="Arial"/>
              <a:cs typeface="Arial"/>
              <a:sym typeface="Arial"/>
            </a:endParaRPr>
          </a:p>
          <a:p>
            <a:pPr marL="228600" lvl="0" indent="-212725" algn="l" rtl="0">
              <a:lnSpc>
                <a:spcPct val="100000"/>
              </a:lnSpc>
              <a:spcBef>
                <a:spcPts val="1600"/>
              </a:spcBef>
              <a:spcAft>
                <a:spcPts val="0"/>
              </a:spcAft>
              <a:buClr>
                <a:schemeClr val="lt1"/>
              </a:buClr>
              <a:buSzPts val="2000"/>
              <a:buChar char="•"/>
            </a:pPr>
            <a:r>
              <a:rPr lang="en-US" sz="2000" dirty="0">
                <a:solidFill>
                  <a:schemeClr val="lt1"/>
                </a:solidFill>
                <a:latin typeface="Open Sans"/>
                <a:ea typeface="Open Sans"/>
                <a:cs typeface="Open Sans"/>
                <a:sym typeface="Open Sans"/>
              </a:rPr>
              <a:t>Groups with aging populations</a:t>
            </a:r>
            <a:endParaRPr sz="2000" dirty="0">
              <a:solidFill>
                <a:schemeClr val="lt1"/>
              </a:solidFill>
              <a:latin typeface="Arial"/>
              <a:ea typeface="Arial"/>
              <a:cs typeface="Arial"/>
              <a:sym typeface="Arial"/>
            </a:endParaRPr>
          </a:p>
          <a:p>
            <a:pPr marL="228600" lvl="0" indent="-212725" algn="l" rtl="0">
              <a:lnSpc>
                <a:spcPct val="100000"/>
              </a:lnSpc>
              <a:spcBef>
                <a:spcPts val="1600"/>
              </a:spcBef>
              <a:spcAft>
                <a:spcPts val="0"/>
              </a:spcAft>
              <a:buClr>
                <a:schemeClr val="lt1"/>
              </a:buClr>
              <a:buSzPts val="2000"/>
              <a:buChar char="•"/>
            </a:pPr>
            <a:r>
              <a:rPr lang="en-US" sz="2000" dirty="0">
                <a:solidFill>
                  <a:schemeClr val="lt1"/>
                </a:solidFill>
                <a:latin typeface="Open Sans"/>
                <a:ea typeface="Open Sans"/>
                <a:cs typeface="Open Sans"/>
                <a:sym typeface="Open Sans"/>
              </a:rPr>
              <a:t>Employees expecting emergency transportation needs or those with chronic illness</a:t>
            </a:r>
            <a:endParaRPr sz="2000" dirty="0">
              <a:solidFill>
                <a:schemeClr val="lt1"/>
              </a:solidFill>
              <a:latin typeface="Arial"/>
              <a:ea typeface="Arial"/>
              <a:cs typeface="Arial"/>
              <a:sym typeface="Arial"/>
            </a:endParaRPr>
          </a:p>
          <a:p>
            <a:pPr marL="228600" lvl="0" indent="-212725" algn="l" rtl="0">
              <a:lnSpc>
                <a:spcPct val="100000"/>
              </a:lnSpc>
              <a:spcBef>
                <a:spcPts val="1600"/>
              </a:spcBef>
              <a:spcAft>
                <a:spcPts val="0"/>
              </a:spcAft>
              <a:buClr>
                <a:schemeClr val="lt1"/>
              </a:buClr>
              <a:buSzPts val="2000"/>
              <a:buChar char="•"/>
            </a:pPr>
            <a:r>
              <a:rPr lang="en-US" sz="2000" dirty="0">
                <a:solidFill>
                  <a:schemeClr val="lt1"/>
                </a:solidFill>
                <a:latin typeface="Open Sans"/>
                <a:ea typeface="Open Sans"/>
                <a:cs typeface="Open Sans"/>
                <a:sym typeface="Open Sans"/>
              </a:rPr>
              <a:t>Families involved in sports and extracurricular activities</a:t>
            </a:r>
            <a:endParaRPr sz="2000" dirty="0">
              <a:solidFill>
                <a:schemeClr val="lt1"/>
              </a:solidFill>
              <a:latin typeface="Arial"/>
              <a:ea typeface="Arial"/>
              <a:cs typeface="Arial"/>
              <a:sym typeface="Arial"/>
            </a:endParaRPr>
          </a:p>
          <a:p>
            <a:pPr marL="0" lvl="0" indent="0" algn="l" rtl="0">
              <a:lnSpc>
                <a:spcPct val="100000"/>
              </a:lnSpc>
              <a:spcBef>
                <a:spcPts val="1600"/>
              </a:spcBef>
              <a:spcAft>
                <a:spcPts val="1600"/>
              </a:spcAft>
              <a:buNone/>
            </a:pPr>
            <a:r>
              <a:rPr lang="en-US" sz="2200" dirty="0">
                <a:solidFill>
                  <a:srgbClr val="C00000"/>
                </a:solidFill>
                <a:latin typeface="Open Sans"/>
                <a:ea typeface="Open Sans"/>
                <a:cs typeface="Open Sans"/>
                <a:sym typeface="Open Sans"/>
              </a:rPr>
              <a:t>and more!</a:t>
            </a:r>
            <a:endParaRPr sz="2200" dirty="0">
              <a:solidFill>
                <a:srgbClr val="C00000"/>
              </a:solidFill>
              <a:latin typeface="Open Sans"/>
              <a:ea typeface="Open Sans"/>
              <a:cs typeface="Open Sans"/>
              <a:sym typeface="Open Sans"/>
            </a:endParaRPr>
          </a:p>
        </p:txBody>
      </p:sp>
      <p:pic>
        <p:nvPicPr>
          <p:cNvPr id="256" name="Google Shape;256;p5"/>
          <p:cNvPicPr preferRelativeResize="0"/>
          <p:nvPr/>
        </p:nvPicPr>
        <p:blipFill rotWithShape="1">
          <a:blip r:embed="rId3">
            <a:alphaModFix/>
          </a:blip>
          <a:srcRect l="29470" t="-29971" r="4730"/>
          <a:stretch/>
        </p:blipFill>
        <p:spPr>
          <a:xfrm>
            <a:off x="7772400" y="-2039112"/>
            <a:ext cx="6062400" cy="7982700"/>
          </a:xfrm>
          <a:prstGeom prst="roundRect">
            <a:avLst>
              <a:gd name="adj" fmla="val 30882"/>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7"/>
          <p:cNvSpPr/>
          <p:nvPr/>
        </p:nvSpPr>
        <p:spPr>
          <a:xfrm rot="10800000">
            <a:off x="5212051" y="100"/>
            <a:ext cx="6988200" cy="6157800"/>
          </a:xfrm>
          <a:prstGeom prst="round1Rect">
            <a:avLst>
              <a:gd name="adj" fmla="val 26084"/>
            </a:avLst>
          </a:prstGeom>
          <a:solidFill>
            <a:srgbClr val="230871"/>
          </a:solidFill>
          <a:ln w="9525" cap="flat" cmpd="sng">
            <a:solidFill>
              <a:srgbClr val="2308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3" name="Google Shape;263;p7"/>
          <p:cNvSpPr txBox="1"/>
          <p:nvPr/>
        </p:nvSpPr>
        <p:spPr>
          <a:xfrm>
            <a:off x="5852150" y="1188717"/>
            <a:ext cx="5663100" cy="46908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1D2D52"/>
              </a:buClr>
              <a:buSzPts val="6000"/>
              <a:buFont typeface="Poppins"/>
              <a:buNone/>
            </a:pPr>
            <a:r>
              <a:rPr lang="en-US" sz="5800" dirty="0">
                <a:solidFill>
                  <a:schemeClr val="accent1"/>
                </a:solidFill>
                <a:latin typeface="Poppins ExtraBold"/>
                <a:ea typeface="Poppins ExtraBold"/>
                <a:cs typeface="Poppins ExtraBold"/>
                <a:sym typeface="Poppins ExtraBold"/>
              </a:rPr>
              <a:t>28M</a:t>
            </a:r>
            <a:endParaRPr sz="1200" dirty="0">
              <a:solidFill>
                <a:schemeClr val="accent1"/>
              </a:solidFill>
              <a:latin typeface="Poppins ExtraBold"/>
              <a:ea typeface="Poppins ExtraBold"/>
              <a:cs typeface="Poppins ExtraBold"/>
              <a:sym typeface="Poppins ExtraBold"/>
            </a:endParaRPr>
          </a:p>
          <a:p>
            <a:pPr marL="0" marR="0" lvl="0" indent="0" algn="l" rtl="0">
              <a:lnSpc>
                <a:spcPct val="90000"/>
              </a:lnSpc>
              <a:spcBef>
                <a:spcPts val="0"/>
              </a:spcBef>
              <a:spcAft>
                <a:spcPts val="0"/>
              </a:spcAft>
              <a:buClr>
                <a:srgbClr val="3A3838"/>
              </a:buClr>
              <a:buSzPts val="1400"/>
              <a:buFont typeface="Poppins"/>
              <a:buNone/>
            </a:pPr>
            <a:r>
              <a:rPr lang="en-US" sz="1600" dirty="0">
                <a:solidFill>
                  <a:schemeClr val="lt1"/>
                </a:solidFill>
                <a:latin typeface="Poppins Medium"/>
                <a:ea typeface="Poppins Medium"/>
                <a:cs typeface="Poppins Medium"/>
                <a:sym typeface="Poppins Medium"/>
              </a:rPr>
              <a:t>emergency transports dispatched by 911 every year</a:t>
            </a:r>
            <a:r>
              <a:rPr lang="en-US" sz="1600" baseline="30000" dirty="0">
                <a:solidFill>
                  <a:schemeClr val="lt1"/>
                </a:solidFill>
                <a:latin typeface="Poppins Medium"/>
                <a:ea typeface="Poppins Medium"/>
                <a:cs typeface="Poppins Medium"/>
                <a:sym typeface="Poppins Medium"/>
              </a:rPr>
              <a:t>1</a:t>
            </a:r>
            <a:endParaRPr sz="3200" baseline="30000" dirty="0">
              <a:solidFill>
                <a:schemeClr val="lt1"/>
              </a:solidFill>
              <a:latin typeface="Poppins Medium"/>
              <a:ea typeface="Poppins Medium"/>
              <a:cs typeface="Poppins Medium"/>
              <a:sym typeface="Poppins Medium"/>
            </a:endParaRPr>
          </a:p>
          <a:p>
            <a:pPr marL="0" marR="0" lvl="0" indent="0" algn="l" rtl="0">
              <a:lnSpc>
                <a:spcPct val="90000"/>
              </a:lnSpc>
              <a:spcBef>
                <a:spcPts val="2400"/>
              </a:spcBef>
              <a:spcAft>
                <a:spcPts val="0"/>
              </a:spcAft>
              <a:buClr>
                <a:srgbClr val="1D2D52"/>
              </a:buClr>
              <a:buSzPts val="1200"/>
              <a:buFont typeface="Poppins"/>
              <a:buNone/>
            </a:pPr>
            <a:r>
              <a:rPr lang="en-US" sz="1600" dirty="0">
                <a:solidFill>
                  <a:schemeClr val="lt1"/>
                </a:solidFill>
                <a:latin typeface="Poppins Medium"/>
                <a:ea typeface="Poppins Medium"/>
                <a:cs typeface="Poppins Medium"/>
                <a:sym typeface="Poppins Medium"/>
              </a:rPr>
              <a:t>Nearly every</a:t>
            </a:r>
            <a:endParaRPr sz="1600" dirty="0">
              <a:solidFill>
                <a:schemeClr val="lt1"/>
              </a:solidFill>
              <a:latin typeface="Poppins Medium"/>
              <a:ea typeface="Poppins Medium"/>
              <a:cs typeface="Poppins Medium"/>
              <a:sym typeface="Poppins Medium"/>
            </a:endParaRPr>
          </a:p>
          <a:p>
            <a:pPr marL="0" marR="0" lvl="0" indent="0" algn="l" rtl="0">
              <a:lnSpc>
                <a:spcPct val="90000"/>
              </a:lnSpc>
              <a:spcBef>
                <a:spcPts val="0"/>
              </a:spcBef>
              <a:spcAft>
                <a:spcPts val="0"/>
              </a:spcAft>
              <a:buClr>
                <a:srgbClr val="1D2D52"/>
              </a:buClr>
              <a:buSzPts val="5400"/>
              <a:buFont typeface="Poppins"/>
              <a:buNone/>
            </a:pPr>
            <a:r>
              <a:rPr lang="en-US" sz="5800" b="1" dirty="0">
                <a:solidFill>
                  <a:schemeClr val="accent1"/>
                </a:solidFill>
                <a:latin typeface="Poppins"/>
                <a:ea typeface="Poppins"/>
                <a:cs typeface="Poppins"/>
                <a:sym typeface="Poppins"/>
              </a:rPr>
              <a:t>1 second</a:t>
            </a:r>
            <a:endParaRPr sz="5800" dirty="0">
              <a:solidFill>
                <a:schemeClr val="accent1"/>
              </a:solidFill>
            </a:endParaRPr>
          </a:p>
          <a:p>
            <a:pPr marL="0" marR="0" lvl="0" indent="0" algn="l" rtl="0">
              <a:lnSpc>
                <a:spcPct val="90000"/>
              </a:lnSpc>
              <a:spcBef>
                <a:spcPts val="0"/>
              </a:spcBef>
              <a:spcAft>
                <a:spcPts val="0"/>
              </a:spcAft>
              <a:buClr>
                <a:srgbClr val="3A3838"/>
              </a:buClr>
              <a:buSzPts val="1200"/>
              <a:buFont typeface="Poppins"/>
              <a:buNone/>
            </a:pPr>
            <a:r>
              <a:rPr lang="en-US" sz="1600" dirty="0">
                <a:solidFill>
                  <a:schemeClr val="lt1"/>
                </a:solidFill>
                <a:latin typeface="Poppins Medium"/>
                <a:ea typeface="Poppins Medium"/>
                <a:cs typeface="Poppins Medium"/>
                <a:sym typeface="Poppins Medium"/>
              </a:rPr>
              <a:t>A ground ambulance is dispatched in the U.S.</a:t>
            </a:r>
            <a:r>
              <a:rPr lang="en-US" sz="1600" baseline="30000" dirty="0">
                <a:solidFill>
                  <a:schemeClr val="lt1"/>
                </a:solidFill>
                <a:latin typeface="Poppins Medium"/>
                <a:ea typeface="Poppins Medium"/>
                <a:cs typeface="Poppins Medium"/>
                <a:sym typeface="Poppins Medium"/>
              </a:rPr>
              <a:t>1</a:t>
            </a:r>
            <a:endParaRPr sz="1600" dirty="0">
              <a:solidFill>
                <a:schemeClr val="lt1"/>
              </a:solidFill>
              <a:latin typeface="Poppins Medium"/>
              <a:ea typeface="Poppins Medium"/>
              <a:cs typeface="Poppins Medium"/>
              <a:sym typeface="Poppins Medium"/>
            </a:endParaRPr>
          </a:p>
          <a:p>
            <a:pPr marL="0" marR="0" lvl="0" indent="0" algn="l" rtl="0">
              <a:lnSpc>
                <a:spcPct val="90000"/>
              </a:lnSpc>
              <a:spcBef>
                <a:spcPts val="2400"/>
              </a:spcBef>
              <a:spcAft>
                <a:spcPts val="0"/>
              </a:spcAft>
              <a:buClr>
                <a:srgbClr val="1D2D52"/>
              </a:buClr>
              <a:buSzPts val="1200"/>
              <a:buFont typeface="Poppins"/>
              <a:buNone/>
            </a:pPr>
            <a:r>
              <a:rPr lang="en-US" sz="1600" dirty="0">
                <a:solidFill>
                  <a:schemeClr val="lt1"/>
                </a:solidFill>
                <a:latin typeface="Poppins Medium"/>
                <a:ea typeface="Poppins Medium"/>
                <a:cs typeface="Poppins Medium"/>
                <a:sym typeface="Poppins Medium"/>
              </a:rPr>
              <a:t>Nearly every</a:t>
            </a:r>
            <a:endParaRPr sz="1600" dirty="0">
              <a:solidFill>
                <a:schemeClr val="lt1"/>
              </a:solidFill>
              <a:latin typeface="Poppins Medium"/>
              <a:ea typeface="Poppins Medium"/>
              <a:cs typeface="Poppins Medium"/>
              <a:sym typeface="Poppins Medium"/>
            </a:endParaRPr>
          </a:p>
          <a:p>
            <a:pPr marL="0" marR="0" lvl="0" indent="0" algn="l" rtl="0">
              <a:lnSpc>
                <a:spcPct val="90000"/>
              </a:lnSpc>
              <a:spcBef>
                <a:spcPts val="0"/>
              </a:spcBef>
              <a:spcAft>
                <a:spcPts val="0"/>
              </a:spcAft>
              <a:buClr>
                <a:srgbClr val="1D2D52"/>
              </a:buClr>
              <a:buSzPts val="5400"/>
              <a:buFont typeface="Poppins"/>
              <a:buNone/>
            </a:pPr>
            <a:r>
              <a:rPr lang="en-US" sz="5800" dirty="0">
                <a:solidFill>
                  <a:schemeClr val="accent1"/>
                </a:solidFill>
                <a:latin typeface="Poppins ExtraBold"/>
                <a:ea typeface="Poppins ExtraBold"/>
                <a:cs typeface="Poppins ExtraBold"/>
                <a:sym typeface="Poppins ExtraBold"/>
              </a:rPr>
              <a:t>1 minute</a:t>
            </a:r>
            <a:endParaRPr sz="5800" dirty="0">
              <a:solidFill>
                <a:schemeClr val="accent1"/>
              </a:solidFill>
              <a:latin typeface="Poppins ExtraBold"/>
              <a:ea typeface="Poppins ExtraBold"/>
              <a:cs typeface="Poppins ExtraBold"/>
              <a:sym typeface="Poppins ExtraBold"/>
            </a:endParaRPr>
          </a:p>
          <a:p>
            <a:pPr marL="0" marR="0" lvl="0" indent="0" algn="l" rtl="0">
              <a:lnSpc>
                <a:spcPct val="90000"/>
              </a:lnSpc>
              <a:spcBef>
                <a:spcPts val="0"/>
              </a:spcBef>
              <a:spcAft>
                <a:spcPts val="0"/>
              </a:spcAft>
              <a:buClr>
                <a:srgbClr val="3A3838"/>
              </a:buClr>
              <a:buSzPts val="1200"/>
              <a:buFont typeface="Poppins"/>
              <a:buNone/>
            </a:pPr>
            <a:r>
              <a:rPr lang="en-US" sz="1600" dirty="0">
                <a:solidFill>
                  <a:schemeClr val="lt1"/>
                </a:solidFill>
                <a:latin typeface="Poppins Medium"/>
                <a:ea typeface="Poppins Medium"/>
                <a:cs typeface="Poppins Medium"/>
                <a:sym typeface="Poppins Medium"/>
              </a:rPr>
              <a:t>An air ambulance is dispatched in the U.S.</a:t>
            </a:r>
            <a:r>
              <a:rPr lang="en-US" sz="1600" baseline="30000" dirty="0">
                <a:solidFill>
                  <a:schemeClr val="lt1"/>
                </a:solidFill>
                <a:latin typeface="Poppins Medium"/>
                <a:ea typeface="Poppins Medium"/>
                <a:cs typeface="Poppins Medium"/>
                <a:sym typeface="Poppins Medium"/>
              </a:rPr>
              <a:t>2</a:t>
            </a:r>
            <a:endParaRPr sz="1600" dirty="0">
              <a:solidFill>
                <a:schemeClr val="lt1"/>
              </a:solidFill>
              <a:latin typeface="Poppins Medium"/>
              <a:ea typeface="Poppins Medium"/>
              <a:cs typeface="Poppins Medium"/>
              <a:sym typeface="Poppins Medium"/>
            </a:endParaRPr>
          </a:p>
          <a:p>
            <a:pPr marL="0" marR="0" lvl="0" indent="0" algn="l" rtl="0">
              <a:lnSpc>
                <a:spcPct val="90000"/>
              </a:lnSpc>
              <a:spcBef>
                <a:spcPts val="0"/>
              </a:spcBef>
              <a:spcAft>
                <a:spcPts val="0"/>
              </a:spcAft>
              <a:buClr>
                <a:srgbClr val="1D2D52"/>
              </a:buClr>
              <a:buSzPts val="1200"/>
              <a:buFont typeface="Poppins"/>
              <a:buNone/>
            </a:pPr>
            <a:endParaRPr sz="1200" b="0" dirty="0">
              <a:solidFill>
                <a:schemeClr val="lt1"/>
              </a:solidFill>
              <a:latin typeface="Poppins"/>
              <a:ea typeface="Poppins"/>
              <a:cs typeface="Poppins"/>
              <a:sym typeface="Poppins"/>
            </a:endParaRPr>
          </a:p>
        </p:txBody>
      </p:sp>
      <p:sp>
        <p:nvSpPr>
          <p:cNvPr id="264" name="Google Shape;264;p7"/>
          <p:cNvSpPr txBox="1"/>
          <p:nvPr/>
        </p:nvSpPr>
        <p:spPr>
          <a:xfrm>
            <a:off x="8900100" y="6309300"/>
            <a:ext cx="32919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A3838"/>
              </a:buClr>
              <a:buSzPts val="800"/>
              <a:buFont typeface="Arial"/>
              <a:buNone/>
            </a:pPr>
            <a:r>
              <a:rPr lang="en-US" sz="800" b="0" dirty="0">
                <a:solidFill>
                  <a:srgbClr val="262626"/>
                </a:solidFill>
                <a:latin typeface="Open Sans"/>
                <a:ea typeface="Open Sans"/>
                <a:cs typeface="Open Sans"/>
                <a:sym typeface="Open Sans"/>
              </a:rPr>
              <a:t>1: National Association of State EMS Officials, 2020</a:t>
            </a:r>
          </a:p>
          <a:p>
            <a:pPr marL="0" marR="0" lvl="0" indent="0" algn="l" rtl="0">
              <a:lnSpc>
                <a:spcPct val="100000"/>
              </a:lnSpc>
              <a:spcBef>
                <a:spcPts val="0"/>
              </a:spcBef>
              <a:spcAft>
                <a:spcPts val="0"/>
              </a:spcAft>
              <a:buClr>
                <a:srgbClr val="3A3838"/>
              </a:buClr>
              <a:buSzPts val="800"/>
              <a:buFont typeface="Arial"/>
              <a:buNone/>
            </a:pPr>
            <a:r>
              <a:rPr lang="en-US" sz="800" dirty="0">
                <a:solidFill>
                  <a:srgbClr val="262626"/>
                </a:solidFill>
                <a:latin typeface="Open Sans"/>
                <a:ea typeface="Open Sans"/>
                <a:cs typeface="Open Sans"/>
                <a:sym typeface="Open Sans"/>
              </a:rPr>
              <a:t>2: National Association of Insurance Commissioners, 202</a:t>
            </a:r>
            <a:r>
              <a:rPr lang="en-US" sz="800" b="0" dirty="0">
                <a:solidFill>
                  <a:srgbClr val="262626"/>
                </a:solidFill>
                <a:latin typeface="Open Sans"/>
                <a:ea typeface="Open Sans"/>
                <a:cs typeface="Open Sans"/>
                <a:sym typeface="Open Sans"/>
              </a:rPr>
              <a:t>2</a:t>
            </a:r>
            <a:endParaRPr sz="800" dirty="0">
              <a:solidFill>
                <a:srgbClr val="262626"/>
              </a:solidFill>
            </a:endParaRPr>
          </a:p>
        </p:txBody>
      </p:sp>
      <p:sp>
        <p:nvSpPr>
          <p:cNvPr id="265" name="Google Shape;265;p7"/>
          <p:cNvSpPr txBox="1"/>
          <p:nvPr/>
        </p:nvSpPr>
        <p:spPr>
          <a:xfrm>
            <a:off x="548650" y="5064400"/>
            <a:ext cx="4663500" cy="1093500"/>
          </a:xfrm>
          <a:prstGeom prst="rect">
            <a:avLst/>
          </a:prstGeom>
          <a:noFill/>
          <a:ln>
            <a:noFill/>
          </a:ln>
        </p:spPr>
        <p:txBody>
          <a:bodyPr spcFirstLastPara="1" wrap="square" lIns="91425" tIns="45700" rIns="91425" bIns="45700" anchor="b" anchorCtr="0">
            <a:noAutofit/>
          </a:bodyPr>
          <a:lstStyle/>
          <a:p>
            <a:pPr marL="0" marR="0" lvl="0" indent="0" algn="l" rtl="0">
              <a:lnSpc>
                <a:spcPct val="110000"/>
              </a:lnSpc>
              <a:spcBef>
                <a:spcPts val="0"/>
              </a:spcBef>
              <a:spcAft>
                <a:spcPts val="0"/>
              </a:spcAft>
              <a:buClr>
                <a:srgbClr val="1D2D52"/>
              </a:buClr>
              <a:buSzPts val="1400"/>
              <a:buFont typeface="Arial"/>
              <a:buNone/>
            </a:pPr>
            <a:r>
              <a:rPr lang="en-US" sz="1600" b="1" dirty="0">
                <a:solidFill>
                  <a:srgbClr val="0C0C0C"/>
                </a:solidFill>
                <a:latin typeface="Open Sans"/>
                <a:ea typeface="Open Sans"/>
                <a:cs typeface="Open Sans"/>
                <a:sym typeface="Open Sans"/>
              </a:rPr>
              <a:t>MASA provides a simple response to a </a:t>
            </a:r>
            <a:br>
              <a:rPr lang="en-US" sz="1600" b="1" dirty="0">
                <a:solidFill>
                  <a:srgbClr val="0C0C0C"/>
                </a:solidFill>
                <a:latin typeface="Open Sans"/>
                <a:ea typeface="Open Sans"/>
                <a:cs typeface="Open Sans"/>
                <a:sym typeface="Open Sans"/>
              </a:rPr>
            </a:br>
            <a:r>
              <a:rPr lang="en-US" sz="1600" b="1" dirty="0">
                <a:solidFill>
                  <a:srgbClr val="0C0C0C"/>
                </a:solidFill>
                <a:latin typeface="Open Sans"/>
                <a:ea typeface="Open Sans"/>
                <a:cs typeface="Open Sans"/>
                <a:sym typeface="Open Sans"/>
              </a:rPr>
              <a:t>complex industry with an no network </a:t>
            </a:r>
            <a:br>
              <a:rPr lang="en-US" sz="1600" b="1" dirty="0">
                <a:solidFill>
                  <a:srgbClr val="0C0C0C"/>
                </a:solidFill>
                <a:latin typeface="Open Sans"/>
                <a:ea typeface="Open Sans"/>
                <a:cs typeface="Open Sans"/>
                <a:sym typeface="Open Sans"/>
              </a:rPr>
            </a:br>
            <a:r>
              <a:rPr lang="en-US" sz="1600" b="1" dirty="0">
                <a:solidFill>
                  <a:srgbClr val="0C0C0C"/>
                </a:solidFill>
                <a:latin typeface="Open Sans"/>
                <a:ea typeface="Open Sans"/>
                <a:cs typeface="Open Sans"/>
                <a:sym typeface="Open Sans"/>
              </a:rPr>
              <a:t>model where one does not exist today.</a:t>
            </a:r>
            <a:endParaRPr sz="1600" b="1" dirty="0">
              <a:solidFill>
                <a:srgbClr val="0C0C0C"/>
              </a:solidFill>
              <a:latin typeface="Open Sans"/>
              <a:ea typeface="Open Sans"/>
              <a:cs typeface="Open Sans"/>
              <a:sym typeface="Open Sans"/>
            </a:endParaRPr>
          </a:p>
        </p:txBody>
      </p:sp>
      <p:sp>
        <p:nvSpPr>
          <p:cNvPr id="266" name="Google Shape;266;p7"/>
          <p:cNvSpPr txBox="1"/>
          <p:nvPr/>
        </p:nvSpPr>
        <p:spPr>
          <a:xfrm>
            <a:off x="5852150" y="822960"/>
            <a:ext cx="6535200" cy="8229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3600"/>
              <a:buFont typeface="Poppins"/>
              <a:buNone/>
            </a:pPr>
            <a:r>
              <a:rPr lang="en-US" sz="2000" b="1">
                <a:solidFill>
                  <a:schemeClr val="accent1"/>
                </a:solidFill>
                <a:latin typeface="Poppins"/>
                <a:ea typeface="Poppins"/>
                <a:cs typeface="Poppins"/>
                <a:sym typeface="Poppins"/>
              </a:rPr>
              <a:t>Did you know?</a:t>
            </a:r>
            <a:endParaRPr sz="2000" b="0">
              <a:solidFill>
                <a:schemeClr val="accent1"/>
              </a:solidFill>
              <a:latin typeface="Poppins"/>
              <a:ea typeface="Poppins"/>
              <a:cs typeface="Poppins"/>
              <a:sym typeface="Poppins"/>
            </a:endParaRPr>
          </a:p>
        </p:txBody>
      </p:sp>
      <p:sp>
        <p:nvSpPr>
          <p:cNvPr id="267" name="Google Shape;267;p7"/>
          <p:cNvSpPr txBox="1"/>
          <p:nvPr/>
        </p:nvSpPr>
        <p:spPr>
          <a:xfrm>
            <a:off x="548639" y="2834640"/>
            <a:ext cx="3384533" cy="24690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1D2D52"/>
              </a:buClr>
              <a:buSzPts val="3600"/>
              <a:buFont typeface="Poppins"/>
              <a:buNone/>
            </a:pPr>
            <a:r>
              <a:rPr lang="en-US" sz="4400" dirty="0">
                <a:solidFill>
                  <a:schemeClr val="dk2"/>
                </a:solidFill>
                <a:latin typeface="Poppins ExtraBold"/>
                <a:ea typeface="Poppins ExtraBold"/>
                <a:cs typeface="Poppins ExtraBold"/>
                <a:sym typeface="Poppins ExtraBold"/>
              </a:rPr>
              <a:t>21K</a:t>
            </a:r>
            <a:endParaRPr sz="2200" dirty="0">
              <a:solidFill>
                <a:schemeClr val="dk2"/>
              </a:solidFill>
              <a:latin typeface="Poppins ExtraBold"/>
              <a:ea typeface="Poppins ExtraBold"/>
              <a:cs typeface="Poppins ExtraBold"/>
              <a:sym typeface="Poppins ExtraBold"/>
            </a:endParaRPr>
          </a:p>
          <a:p>
            <a:pPr marL="0" marR="0" lvl="0" indent="0" algn="l" rtl="0">
              <a:lnSpc>
                <a:spcPct val="90000"/>
              </a:lnSpc>
              <a:spcBef>
                <a:spcPts val="0"/>
              </a:spcBef>
              <a:spcAft>
                <a:spcPts val="0"/>
              </a:spcAft>
              <a:buClr>
                <a:srgbClr val="3A3838"/>
              </a:buClr>
              <a:buSzPts val="1400"/>
              <a:buFont typeface="Poppins"/>
              <a:buNone/>
            </a:pPr>
            <a:r>
              <a:rPr lang="en-US" sz="1600" dirty="0">
                <a:solidFill>
                  <a:srgbClr val="3A3838"/>
                </a:solidFill>
                <a:latin typeface="Poppins Medium"/>
                <a:ea typeface="Poppins Medium"/>
                <a:cs typeface="Poppins Medium"/>
                <a:sym typeface="Poppins Medium"/>
              </a:rPr>
              <a:t>licensed ground ambulance providers in the U.S.</a:t>
            </a:r>
            <a:endParaRPr sz="1600" dirty="0">
              <a:latin typeface="Poppins Medium"/>
              <a:ea typeface="Poppins Medium"/>
              <a:cs typeface="Poppins Medium"/>
              <a:sym typeface="Poppins Medium"/>
            </a:endParaRPr>
          </a:p>
          <a:p>
            <a:pPr marL="0" marR="0" lvl="0" indent="0" algn="l" rtl="0">
              <a:lnSpc>
                <a:spcPct val="90000"/>
              </a:lnSpc>
              <a:spcBef>
                <a:spcPts val="0"/>
              </a:spcBef>
              <a:spcAft>
                <a:spcPts val="0"/>
              </a:spcAft>
              <a:buClr>
                <a:srgbClr val="1D2D52"/>
              </a:buClr>
              <a:buSzPts val="1400"/>
              <a:buFont typeface="Poppins"/>
              <a:buNone/>
            </a:pPr>
            <a:endParaRPr sz="1400" b="0" dirty="0">
              <a:solidFill>
                <a:srgbClr val="3A3838"/>
              </a:solidFill>
              <a:latin typeface="Poppins"/>
              <a:ea typeface="Poppins"/>
              <a:cs typeface="Poppins"/>
              <a:sym typeface="Poppins"/>
            </a:endParaRPr>
          </a:p>
          <a:p>
            <a:pPr marL="0" marR="0" lvl="0" indent="0" algn="l" rtl="0">
              <a:lnSpc>
                <a:spcPct val="90000"/>
              </a:lnSpc>
              <a:spcBef>
                <a:spcPts val="0"/>
              </a:spcBef>
              <a:spcAft>
                <a:spcPts val="0"/>
              </a:spcAft>
              <a:buClr>
                <a:srgbClr val="1D2D52"/>
              </a:buClr>
              <a:buSzPts val="3600"/>
              <a:buFont typeface="Poppins"/>
              <a:buNone/>
            </a:pPr>
            <a:r>
              <a:rPr lang="en-US" sz="4400" dirty="0">
                <a:solidFill>
                  <a:schemeClr val="dk2"/>
                </a:solidFill>
                <a:latin typeface="Poppins ExtraBold"/>
                <a:ea typeface="Poppins ExtraBold"/>
                <a:cs typeface="Poppins ExtraBold"/>
                <a:sym typeface="Poppins ExtraBold"/>
              </a:rPr>
              <a:t>300</a:t>
            </a:r>
            <a:endParaRPr sz="2200" dirty="0">
              <a:solidFill>
                <a:schemeClr val="dk2"/>
              </a:solidFill>
              <a:latin typeface="Poppins ExtraBold"/>
              <a:ea typeface="Poppins ExtraBold"/>
              <a:cs typeface="Poppins ExtraBold"/>
              <a:sym typeface="Poppins ExtraBold"/>
            </a:endParaRPr>
          </a:p>
          <a:p>
            <a:pPr marL="0" marR="0" lvl="0" indent="0" algn="l" rtl="0">
              <a:lnSpc>
                <a:spcPct val="90000"/>
              </a:lnSpc>
              <a:spcBef>
                <a:spcPts val="0"/>
              </a:spcBef>
              <a:spcAft>
                <a:spcPts val="0"/>
              </a:spcAft>
              <a:buClr>
                <a:srgbClr val="3A3838"/>
              </a:buClr>
              <a:buSzPts val="1400"/>
              <a:buFont typeface="Poppins"/>
              <a:buNone/>
            </a:pPr>
            <a:r>
              <a:rPr lang="en-US" sz="1600" dirty="0">
                <a:solidFill>
                  <a:srgbClr val="3A3838"/>
                </a:solidFill>
                <a:latin typeface="Poppins Medium"/>
                <a:ea typeface="Poppins Medium"/>
                <a:cs typeface="Poppins Medium"/>
                <a:sym typeface="Poppins Medium"/>
              </a:rPr>
              <a:t>air medical providers in the U.S.</a:t>
            </a:r>
            <a:endParaRPr sz="1600" dirty="0">
              <a:latin typeface="Poppins Medium"/>
              <a:ea typeface="Poppins Medium"/>
              <a:cs typeface="Poppins Medium"/>
              <a:sym typeface="Poppins Medium"/>
            </a:endParaRPr>
          </a:p>
        </p:txBody>
      </p:sp>
      <p:sp>
        <p:nvSpPr>
          <p:cNvPr id="268" name="Google Shape;268;p7"/>
          <p:cNvSpPr txBox="1"/>
          <p:nvPr/>
        </p:nvSpPr>
        <p:spPr>
          <a:xfrm>
            <a:off x="548652" y="731525"/>
            <a:ext cx="4206300" cy="205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A2857"/>
              </a:buClr>
              <a:buSzPts val="2400"/>
              <a:buFont typeface="Arial"/>
              <a:buNone/>
            </a:pPr>
            <a:r>
              <a:rPr lang="en-US" sz="3000" b="1" dirty="0">
                <a:solidFill>
                  <a:schemeClr val="dk1"/>
                </a:solidFill>
                <a:latin typeface="Poppins"/>
                <a:ea typeface="Poppins"/>
                <a:cs typeface="Poppins"/>
                <a:sym typeface="Poppins"/>
              </a:rPr>
              <a:t>MASA covers all financial exposures related to medical transportation </a:t>
            </a:r>
            <a:endParaRPr sz="3000" dirty="0">
              <a:solidFill>
                <a:schemeClr val="dk1"/>
              </a:solidFill>
            </a:endParaRPr>
          </a:p>
        </p:txBody>
      </p:sp>
    </p:spTree>
  </p:cSld>
  <p:clrMapOvr>
    <a:masterClrMapping/>
  </p:clrMapOvr>
</p:sld>
</file>

<file path=ppt/theme/theme1.xml><?xml version="1.0" encoding="utf-8"?>
<a:theme xmlns:a="http://schemas.openxmlformats.org/drawingml/2006/main" name="Office Theme">
  <a:themeElements>
    <a:clrScheme name="MASA">
      <a:dk1>
        <a:srgbClr val="230871"/>
      </a:dk1>
      <a:lt1>
        <a:srgbClr val="FFFFFF"/>
      </a:lt1>
      <a:dk2>
        <a:srgbClr val="0071CE"/>
      </a:dk2>
      <a:lt2>
        <a:srgbClr val="000000"/>
      </a:lt2>
      <a:accent1>
        <a:srgbClr val="E64B38"/>
      </a:accent1>
      <a:accent2>
        <a:srgbClr val="FFD040"/>
      </a:accent2>
      <a:accent3>
        <a:srgbClr val="968693"/>
      </a:accent3>
      <a:accent4>
        <a:srgbClr val="54378D"/>
      </a:accent4>
      <a:accent5>
        <a:srgbClr val="7F65A9"/>
      </a:accent5>
      <a:accent6>
        <a:srgbClr val="D3C9E1"/>
      </a:accent6>
      <a:hlink>
        <a:srgbClr val="0071CE"/>
      </a:hlink>
      <a:folHlink>
        <a:srgbClr val="D3C9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7849</TotalTime>
  <Words>4590</Words>
  <Application>Microsoft Office PowerPoint</Application>
  <PresentationFormat>Widescreen</PresentationFormat>
  <Paragraphs>471</Paragraphs>
  <Slides>28</Slides>
  <Notes>28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Poppins ExtraBold</vt:lpstr>
      <vt:lpstr>Calibri</vt:lpstr>
      <vt:lpstr>Poppins</vt:lpstr>
      <vt:lpstr>Poppins SemiBold</vt:lpstr>
      <vt:lpstr>Poppins Medium</vt:lpstr>
      <vt:lpstr>Open Sans SemiBold</vt:lpstr>
      <vt:lpstr>Open Sans</vt:lpstr>
      <vt:lpstr>Courier New</vt:lpstr>
      <vt:lpstr>Open Sans Medium</vt:lpstr>
      <vt:lpstr>Noto Sans Symbols</vt:lpstr>
      <vt:lpstr>Arial</vt:lpstr>
      <vt:lpstr>Office Theme</vt:lpstr>
      <vt:lpstr>PowerPoint Presentation</vt:lpstr>
      <vt:lpstr>PowerPoint Presentation</vt:lpstr>
      <vt:lpstr>A growing issue: Medical transportation</vt:lpstr>
      <vt:lpstr>A growing issue: Medical transportation</vt:lpstr>
      <vt:lpstr>Why MASA matters to today’s workforce</vt:lpstr>
      <vt:lpstr>The MASA solution</vt:lpstr>
      <vt:lpstr>How does it work?</vt:lpstr>
      <vt:lpstr>Who benefits from this coverage?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MASA at work  Ground &amp; air ambulances</vt:lpstr>
      <vt:lpstr>MASA at work  Multiple ground ambulances</vt:lpstr>
      <vt:lpstr>MASA by the numbers</vt:lpstr>
      <vt:lpstr>Everything you need to incorporate MASA</vt:lpstr>
      <vt:lpstr>PowerPoint Presentation</vt:lpstr>
      <vt:lpstr>PowerPoint Presentation</vt:lpstr>
      <vt:lpstr>PowerPoint Presentation</vt:lpstr>
      <vt:lpstr>MASA is your go-to solution  for large-case clients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Griffin Croft</dc:creator>
  <cp:lastModifiedBy>Elise Yancey</cp:lastModifiedBy>
  <cp:revision>7</cp:revision>
  <dcterms:created xsi:type="dcterms:W3CDTF">2023-01-19T12:19:34Z</dcterms:created>
  <dcterms:modified xsi:type="dcterms:W3CDTF">2024-12-20T15:11:47Z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df33aa4-e5f1-4bda-84d4-efcf5f244b94_Enabled">
    <vt:lpwstr>true</vt:lpwstr>
  </property>
  <property fmtid="{D5CDD505-2E9C-101B-9397-08002B2CF9AE}" pid="3" name="MSIP_Label_5df33aa4-e5f1-4bda-84d4-efcf5f244b94_SetDate">
    <vt:lpwstr>2024-08-13T13:44:29Z</vt:lpwstr>
  </property>
  <property fmtid="{D5CDD505-2E9C-101B-9397-08002B2CF9AE}" pid="4" name="MSIP_Label_5df33aa4-e5f1-4bda-84d4-efcf5f244b94_Method">
    <vt:lpwstr>Standard</vt:lpwstr>
  </property>
  <property fmtid="{D5CDD505-2E9C-101B-9397-08002B2CF9AE}" pid="5" name="MSIP_Label_5df33aa4-e5f1-4bda-84d4-efcf5f244b94_Name">
    <vt:lpwstr>defa4170-0d19-0005-0004-bc88714345d2</vt:lpwstr>
  </property>
  <property fmtid="{D5CDD505-2E9C-101B-9397-08002B2CF9AE}" pid="6" name="MSIP_Label_5df33aa4-e5f1-4bda-84d4-efcf5f244b94_SiteId">
    <vt:lpwstr>30b161a8-bda4-4091-9334-2553cbe29c3e</vt:lpwstr>
  </property>
  <property fmtid="{D5CDD505-2E9C-101B-9397-08002B2CF9AE}" pid="7" name="MSIP_Label_5df33aa4-e5f1-4bda-84d4-efcf5f244b94_ActionId">
    <vt:lpwstr>5ffa1e91-61cc-4b5b-8507-e60d714d6455</vt:lpwstr>
  </property>
  <property fmtid="{D5CDD505-2E9C-101B-9397-08002B2CF9AE}" pid="8" name="MSIP_Label_5df33aa4-e5f1-4bda-84d4-efcf5f244b94_ContentBits">
    <vt:lpwstr>0</vt:lpwstr>
  </property>
</Properties>
</file>